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53" r:id="rId2"/>
    <p:sldId id="360" r:id="rId3"/>
    <p:sldId id="394" r:id="rId4"/>
    <p:sldId id="395" r:id="rId5"/>
    <p:sldId id="397" r:id="rId6"/>
    <p:sldId id="383" r:id="rId7"/>
    <p:sldId id="398" r:id="rId8"/>
    <p:sldId id="399" r:id="rId9"/>
    <p:sldId id="384" r:id="rId10"/>
    <p:sldId id="400" r:id="rId11"/>
    <p:sldId id="401" r:id="rId12"/>
    <p:sldId id="402" r:id="rId13"/>
    <p:sldId id="405" r:id="rId14"/>
    <p:sldId id="404" r:id="rId15"/>
    <p:sldId id="409" r:id="rId16"/>
    <p:sldId id="410" r:id="rId17"/>
    <p:sldId id="411" r:id="rId18"/>
    <p:sldId id="407" r:id="rId19"/>
    <p:sldId id="408" r:id="rId20"/>
    <p:sldId id="3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ash Panchal" initials="AP" lastIdx="1" clrIdx="0">
    <p:extLst>
      <p:ext uri="{19B8F6BF-5375-455C-9EA6-DF929625EA0E}">
        <p15:presenceInfo xmlns:p15="http://schemas.microsoft.com/office/powerpoint/2012/main" userId="Akash Pan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201" autoAdjust="0"/>
  </p:normalViewPr>
  <p:slideViewPr>
    <p:cSldViewPr snapToGrid="0">
      <p:cViewPr varScale="1">
        <p:scale>
          <a:sx n="85" d="100"/>
          <a:sy n="85" d="100"/>
        </p:scale>
        <p:origin x="77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15D88-4F12-41B3-9F9F-A63CD82851B0}" type="datetimeFigureOut">
              <a:rPr lang="en-IN" smtClean="0"/>
              <a:t>04-Jul-2022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5B15D-DD64-4F26-B524-E8EC6F6E82A8}" type="slidenum">
              <a:rPr lang="en-IN" smtClean="0"/>
              <a:t>‹#›</a:t>
            </a:fld>
            <a:endParaRPr lang="en-IN" dirty="0"/>
          </a:p>
        </p:txBody>
      </p:sp>
    </p:spTree>
    <p:extLst>
      <p:ext uri="{BB962C8B-B14F-4D97-AF65-F5344CB8AC3E}">
        <p14:creationId xmlns:p14="http://schemas.microsoft.com/office/powerpoint/2010/main" val="24754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765B15D-DD64-4F26-B524-E8EC6F6E82A8}" type="slidenum">
              <a:rPr lang="en-IN" smtClean="0"/>
              <a:t>20</a:t>
            </a:fld>
            <a:endParaRPr lang="en-IN" dirty="0"/>
          </a:p>
        </p:txBody>
      </p:sp>
    </p:spTree>
    <p:extLst>
      <p:ext uri="{BB962C8B-B14F-4D97-AF65-F5344CB8AC3E}">
        <p14:creationId xmlns:p14="http://schemas.microsoft.com/office/powerpoint/2010/main" val="88336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3DB9-871B-4058-A9CC-604FE0D05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E44DB26-78D6-4669-9134-8EDDD8666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9BC07C7-C7F4-47E6-9FD6-D7DE2AA0F73F}"/>
              </a:ext>
            </a:extLst>
          </p:cNvPr>
          <p:cNvSpPr>
            <a:spLocks noGrp="1"/>
          </p:cNvSpPr>
          <p:nvPr>
            <p:ph type="dt" sz="half" idx="10"/>
          </p:nvPr>
        </p:nvSpPr>
        <p:spPr/>
        <p:txBody>
          <a:bodyPr/>
          <a:lstStyle/>
          <a:p>
            <a:fld id="{4EEF0379-8D38-4A68-BAD2-989AE417F86D}" type="datetimeFigureOut">
              <a:rPr lang="en-IN" smtClean="0"/>
              <a:t>04-Jul-2022</a:t>
            </a:fld>
            <a:endParaRPr lang="en-IN" dirty="0"/>
          </a:p>
        </p:txBody>
      </p:sp>
      <p:sp>
        <p:nvSpPr>
          <p:cNvPr id="5" name="Footer Placeholder 4">
            <a:extLst>
              <a:ext uri="{FF2B5EF4-FFF2-40B4-BE49-F238E27FC236}">
                <a16:creationId xmlns:a16="http://schemas.microsoft.com/office/drawing/2014/main" id="{92B189B4-2B01-4A99-97D8-97B572BACDB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18FBCAB-B4B4-432C-85A8-416633E379B3}"/>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80939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3168-70CE-477F-AED2-DD33ABD49EA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27DD64F-7DCA-435F-AA30-26C40A8E1A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57FE37-3CAC-4E63-99BA-752C541ABBCD}"/>
              </a:ext>
            </a:extLst>
          </p:cNvPr>
          <p:cNvSpPr>
            <a:spLocks noGrp="1"/>
          </p:cNvSpPr>
          <p:nvPr>
            <p:ph type="dt" sz="half" idx="10"/>
          </p:nvPr>
        </p:nvSpPr>
        <p:spPr/>
        <p:txBody>
          <a:bodyPr/>
          <a:lstStyle/>
          <a:p>
            <a:fld id="{4EEF0379-8D38-4A68-BAD2-989AE417F86D}" type="datetimeFigureOut">
              <a:rPr lang="en-IN" smtClean="0"/>
              <a:t>04-Jul-2022</a:t>
            </a:fld>
            <a:endParaRPr lang="en-IN" dirty="0"/>
          </a:p>
        </p:txBody>
      </p:sp>
      <p:sp>
        <p:nvSpPr>
          <p:cNvPr id="5" name="Footer Placeholder 4">
            <a:extLst>
              <a:ext uri="{FF2B5EF4-FFF2-40B4-BE49-F238E27FC236}">
                <a16:creationId xmlns:a16="http://schemas.microsoft.com/office/drawing/2014/main" id="{F174B9F2-C1EA-4E2D-8495-B38A4D33219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A9EF21D-5149-4492-A21C-B7455EABD6B2}"/>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8272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F8513-2B69-4CE1-8332-30733258AF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0F2FC09-F427-4202-A713-1A17AB074D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811A93-2B2B-4E48-96F4-CF3B6BC3E43B}"/>
              </a:ext>
            </a:extLst>
          </p:cNvPr>
          <p:cNvSpPr>
            <a:spLocks noGrp="1"/>
          </p:cNvSpPr>
          <p:nvPr>
            <p:ph type="dt" sz="half" idx="10"/>
          </p:nvPr>
        </p:nvSpPr>
        <p:spPr/>
        <p:txBody>
          <a:bodyPr/>
          <a:lstStyle/>
          <a:p>
            <a:fld id="{4EEF0379-8D38-4A68-BAD2-989AE417F86D}" type="datetimeFigureOut">
              <a:rPr lang="en-IN" smtClean="0"/>
              <a:t>04-Jul-2022</a:t>
            </a:fld>
            <a:endParaRPr lang="en-IN" dirty="0"/>
          </a:p>
        </p:txBody>
      </p:sp>
      <p:sp>
        <p:nvSpPr>
          <p:cNvPr id="5" name="Footer Placeholder 4">
            <a:extLst>
              <a:ext uri="{FF2B5EF4-FFF2-40B4-BE49-F238E27FC236}">
                <a16:creationId xmlns:a16="http://schemas.microsoft.com/office/drawing/2014/main" id="{1F581500-9DC8-4700-AD78-E3C5EE4CEBF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5F6627F-D91C-494A-BD2B-B6939DA2B55D}"/>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58088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A719-F5E8-4F35-8DC2-C45E482C51C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07397A7-AAE2-46CC-8D81-E88A46825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21D7EA-D72C-4287-897D-89ECD0A59719}"/>
              </a:ext>
            </a:extLst>
          </p:cNvPr>
          <p:cNvSpPr>
            <a:spLocks noGrp="1"/>
          </p:cNvSpPr>
          <p:nvPr>
            <p:ph type="dt" sz="half" idx="10"/>
          </p:nvPr>
        </p:nvSpPr>
        <p:spPr/>
        <p:txBody>
          <a:bodyPr/>
          <a:lstStyle/>
          <a:p>
            <a:fld id="{4EEF0379-8D38-4A68-BAD2-989AE417F86D}" type="datetimeFigureOut">
              <a:rPr lang="en-IN" smtClean="0"/>
              <a:t>04-Jul-2022</a:t>
            </a:fld>
            <a:endParaRPr lang="en-IN" dirty="0"/>
          </a:p>
        </p:txBody>
      </p:sp>
      <p:sp>
        <p:nvSpPr>
          <p:cNvPr id="5" name="Footer Placeholder 4">
            <a:extLst>
              <a:ext uri="{FF2B5EF4-FFF2-40B4-BE49-F238E27FC236}">
                <a16:creationId xmlns:a16="http://schemas.microsoft.com/office/drawing/2014/main" id="{61DA4E80-CFB5-4829-8462-2F11661DFBB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0CBF93A-22F3-4CF4-B925-CFE01E191DD5}"/>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55742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AC5F-DF5F-4733-B432-DEF5EFD950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39B1A95-821D-4959-8F4E-8E0164E5F4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5B0-E500-4878-BBFB-39D3A76707B8}"/>
              </a:ext>
            </a:extLst>
          </p:cNvPr>
          <p:cNvSpPr>
            <a:spLocks noGrp="1"/>
          </p:cNvSpPr>
          <p:nvPr>
            <p:ph type="dt" sz="half" idx="10"/>
          </p:nvPr>
        </p:nvSpPr>
        <p:spPr/>
        <p:txBody>
          <a:bodyPr/>
          <a:lstStyle/>
          <a:p>
            <a:fld id="{4EEF0379-8D38-4A68-BAD2-989AE417F86D}" type="datetimeFigureOut">
              <a:rPr lang="en-IN" smtClean="0"/>
              <a:t>04-Jul-2022</a:t>
            </a:fld>
            <a:endParaRPr lang="en-IN" dirty="0"/>
          </a:p>
        </p:txBody>
      </p:sp>
      <p:sp>
        <p:nvSpPr>
          <p:cNvPr id="5" name="Footer Placeholder 4">
            <a:extLst>
              <a:ext uri="{FF2B5EF4-FFF2-40B4-BE49-F238E27FC236}">
                <a16:creationId xmlns:a16="http://schemas.microsoft.com/office/drawing/2014/main" id="{D41F0099-A582-488C-9BCD-7FD4C03B221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09E7CE18-6B9A-4E2E-820E-E70E4F96D78C}"/>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108399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51AD-2712-4624-A52D-6939D2FD397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8A0A5BB-0C98-4D99-9A26-87918A97D4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23E534A-7C5B-4CC7-B1E6-813B919095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F13A50-62F8-42D5-BF17-6EAA2CDA440C}"/>
              </a:ext>
            </a:extLst>
          </p:cNvPr>
          <p:cNvSpPr>
            <a:spLocks noGrp="1"/>
          </p:cNvSpPr>
          <p:nvPr>
            <p:ph type="dt" sz="half" idx="10"/>
          </p:nvPr>
        </p:nvSpPr>
        <p:spPr/>
        <p:txBody>
          <a:bodyPr/>
          <a:lstStyle/>
          <a:p>
            <a:fld id="{4EEF0379-8D38-4A68-BAD2-989AE417F86D}" type="datetimeFigureOut">
              <a:rPr lang="en-IN" smtClean="0"/>
              <a:t>04-Jul-2022</a:t>
            </a:fld>
            <a:endParaRPr lang="en-IN" dirty="0"/>
          </a:p>
        </p:txBody>
      </p:sp>
      <p:sp>
        <p:nvSpPr>
          <p:cNvPr id="6" name="Footer Placeholder 5">
            <a:extLst>
              <a:ext uri="{FF2B5EF4-FFF2-40B4-BE49-F238E27FC236}">
                <a16:creationId xmlns:a16="http://schemas.microsoft.com/office/drawing/2014/main" id="{50A5CBD4-EC7A-4EEC-BD6F-4B316920F84F}"/>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87564545-D467-4F18-95B4-8EAA64C76A60}"/>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186477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0D7C-DD92-4F7A-ABC8-B0490D5BE5C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5658D5-B1B2-4755-BC1B-56425887F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DEF35-0BA4-4C6E-A8C3-1E15D3FA85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5230532-DF32-4280-967F-0BA316DEA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9FE3F2-A1F3-4671-9DCC-C55E5D99D0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726E15-1E56-4039-85A9-71BBC63B550D}"/>
              </a:ext>
            </a:extLst>
          </p:cNvPr>
          <p:cNvSpPr>
            <a:spLocks noGrp="1"/>
          </p:cNvSpPr>
          <p:nvPr>
            <p:ph type="dt" sz="half" idx="10"/>
          </p:nvPr>
        </p:nvSpPr>
        <p:spPr/>
        <p:txBody>
          <a:bodyPr/>
          <a:lstStyle/>
          <a:p>
            <a:fld id="{4EEF0379-8D38-4A68-BAD2-989AE417F86D}" type="datetimeFigureOut">
              <a:rPr lang="en-IN" smtClean="0"/>
              <a:t>04-Jul-2022</a:t>
            </a:fld>
            <a:endParaRPr lang="en-IN" dirty="0"/>
          </a:p>
        </p:txBody>
      </p:sp>
      <p:sp>
        <p:nvSpPr>
          <p:cNvPr id="8" name="Footer Placeholder 7">
            <a:extLst>
              <a:ext uri="{FF2B5EF4-FFF2-40B4-BE49-F238E27FC236}">
                <a16:creationId xmlns:a16="http://schemas.microsoft.com/office/drawing/2014/main" id="{4BE7FBE5-4F79-4A44-A7AF-0C90B69203F6}"/>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D84C48B1-8561-4EDD-A58C-5EC20377ACA4}"/>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74250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A652-6406-4FA0-95A3-91621482F7A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95857B5-DDBB-46A2-860B-B9875080D61D}"/>
              </a:ext>
            </a:extLst>
          </p:cNvPr>
          <p:cNvSpPr>
            <a:spLocks noGrp="1"/>
          </p:cNvSpPr>
          <p:nvPr>
            <p:ph type="dt" sz="half" idx="10"/>
          </p:nvPr>
        </p:nvSpPr>
        <p:spPr/>
        <p:txBody>
          <a:bodyPr/>
          <a:lstStyle/>
          <a:p>
            <a:fld id="{4EEF0379-8D38-4A68-BAD2-989AE417F86D}" type="datetimeFigureOut">
              <a:rPr lang="en-IN" smtClean="0"/>
              <a:t>04-Jul-2022</a:t>
            </a:fld>
            <a:endParaRPr lang="en-IN" dirty="0"/>
          </a:p>
        </p:txBody>
      </p:sp>
      <p:sp>
        <p:nvSpPr>
          <p:cNvPr id="4" name="Footer Placeholder 3">
            <a:extLst>
              <a:ext uri="{FF2B5EF4-FFF2-40B4-BE49-F238E27FC236}">
                <a16:creationId xmlns:a16="http://schemas.microsoft.com/office/drawing/2014/main" id="{4B117D39-A766-467D-833B-890CB357C121}"/>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B24C8DD8-BFD5-413B-B7C7-A37E5A9FAFB2}"/>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93702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37B7B-485A-4D7F-A6A2-F087859FF1C4}"/>
              </a:ext>
            </a:extLst>
          </p:cNvPr>
          <p:cNvSpPr>
            <a:spLocks noGrp="1"/>
          </p:cNvSpPr>
          <p:nvPr>
            <p:ph type="dt" sz="half" idx="10"/>
          </p:nvPr>
        </p:nvSpPr>
        <p:spPr/>
        <p:txBody>
          <a:bodyPr/>
          <a:lstStyle/>
          <a:p>
            <a:fld id="{4EEF0379-8D38-4A68-BAD2-989AE417F86D}" type="datetimeFigureOut">
              <a:rPr lang="en-IN" smtClean="0"/>
              <a:t>04-Jul-2022</a:t>
            </a:fld>
            <a:endParaRPr lang="en-IN" dirty="0"/>
          </a:p>
        </p:txBody>
      </p:sp>
      <p:sp>
        <p:nvSpPr>
          <p:cNvPr id="3" name="Footer Placeholder 2">
            <a:extLst>
              <a:ext uri="{FF2B5EF4-FFF2-40B4-BE49-F238E27FC236}">
                <a16:creationId xmlns:a16="http://schemas.microsoft.com/office/drawing/2014/main" id="{F87829E0-7B49-4D7D-AA4C-C2B114F8BDA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9E88FEC5-55A7-4C28-8248-F0F702D26750}"/>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15889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5243-E828-4DD5-BDA4-3B8F2E3AC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6AD2970-8CB8-48F3-8FEB-26193900E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C6B914D-5EE0-4933-B33A-046C217F6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33B69-6328-4850-AAD2-068F4A305164}"/>
              </a:ext>
            </a:extLst>
          </p:cNvPr>
          <p:cNvSpPr>
            <a:spLocks noGrp="1"/>
          </p:cNvSpPr>
          <p:nvPr>
            <p:ph type="dt" sz="half" idx="10"/>
          </p:nvPr>
        </p:nvSpPr>
        <p:spPr/>
        <p:txBody>
          <a:bodyPr/>
          <a:lstStyle/>
          <a:p>
            <a:fld id="{4EEF0379-8D38-4A68-BAD2-989AE417F86D}" type="datetimeFigureOut">
              <a:rPr lang="en-IN" smtClean="0"/>
              <a:t>04-Jul-2022</a:t>
            </a:fld>
            <a:endParaRPr lang="en-IN" dirty="0"/>
          </a:p>
        </p:txBody>
      </p:sp>
      <p:sp>
        <p:nvSpPr>
          <p:cNvPr id="6" name="Footer Placeholder 5">
            <a:extLst>
              <a:ext uri="{FF2B5EF4-FFF2-40B4-BE49-F238E27FC236}">
                <a16:creationId xmlns:a16="http://schemas.microsoft.com/office/drawing/2014/main" id="{93B3DE8B-6F77-49DA-931B-56D5F3B84CE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B652CEB-1668-46F6-99A6-E67AA1D3D117}"/>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423001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F7D7-6E3D-4B91-B836-B929426FC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C005875-26BA-4ADE-BAB8-4C011C12E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405CBC11-7486-43CB-BE84-8A9856184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785BB-2480-476C-B03A-1BE9DBEF84DD}"/>
              </a:ext>
            </a:extLst>
          </p:cNvPr>
          <p:cNvSpPr>
            <a:spLocks noGrp="1"/>
          </p:cNvSpPr>
          <p:nvPr>
            <p:ph type="dt" sz="half" idx="10"/>
          </p:nvPr>
        </p:nvSpPr>
        <p:spPr/>
        <p:txBody>
          <a:bodyPr/>
          <a:lstStyle/>
          <a:p>
            <a:fld id="{4EEF0379-8D38-4A68-BAD2-989AE417F86D}" type="datetimeFigureOut">
              <a:rPr lang="en-IN" smtClean="0"/>
              <a:t>04-Jul-2022</a:t>
            </a:fld>
            <a:endParaRPr lang="en-IN" dirty="0"/>
          </a:p>
        </p:txBody>
      </p:sp>
      <p:sp>
        <p:nvSpPr>
          <p:cNvPr id="6" name="Footer Placeholder 5">
            <a:extLst>
              <a:ext uri="{FF2B5EF4-FFF2-40B4-BE49-F238E27FC236}">
                <a16:creationId xmlns:a16="http://schemas.microsoft.com/office/drawing/2014/main" id="{B076D9F5-2A46-4257-979D-9C88C42C9EB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FCA9098A-5C20-4510-8D29-A27DC3810E21}"/>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87442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1AA81-DF80-41D6-B5F7-87180A540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CC7B125-CE4B-40EF-8C0D-412F031C2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F4B76B-3D9A-45FB-BC1A-59426C3A5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0379-8D38-4A68-BAD2-989AE417F86D}" type="datetimeFigureOut">
              <a:rPr lang="en-IN" smtClean="0"/>
              <a:t>04-Jul-2022</a:t>
            </a:fld>
            <a:endParaRPr lang="en-IN" dirty="0"/>
          </a:p>
        </p:txBody>
      </p:sp>
      <p:sp>
        <p:nvSpPr>
          <p:cNvPr id="5" name="Footer Placeholder 4">
            <a:extLst>
              <a:ext uri="{FF2B5EF4-FFF2-40B4-BE49-F238E27FC236}">
                <a16:creationId xmlns:a16="http://schemas.microsoft.com/office/drawing/2014/main" id="{7E0308E4-304C-4612-931F-7041F7DDC7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90466C-21CA-4CCA-A6BB-0B454F03A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37CF3-0CC5-4160-ACF2-E09ED9A455E7}" type="slidenum">
              <a:rPr lang="en-IN" smtClean="0"/>
              <a:t>‹#›</a:t>
            </a:fld>
            <a:endParaRPr lang="en-IN" dirty="0"/>
          </a:p>
        </p:txBody>
      </p:sp>
    </p:spTree>
    <p:extLst>
      <p:ext uri="{BB962C8B-B14F-4D97-AF65-F5344CB8AC3E}">
        <p14:creationId xmlns:p14="http://schemas.microsoft.com/office/powerpoint/2010/main" val="2887303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s.apple.com/in/app/smart-cooler-installation/id1164462746"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EEEE8B-7BC3-496A-A09C-4D513C9EA1F4}"/>
              </a:ext>
            </a:extLst>
          </p:cNvPr>
          <p:cNvSpPr/>
          <p:nvPr/>
        </p:nvSpPr>
        <p:spPr>
          <a:xfrm>
            <a:off x="3935508" y="4862456"/>
            <a:ext cx="7887145" cy="1891287"/>
          </a:xfrm>
          <a:prstGeom prst="rect">
            <a:avLst/>
          </a:prstGeom>
        </p:spPr>
        <p:txBody>
          <a:bodyPr wrap="square">
            <a:spAutoFit/>
          </a:bodyPr>
          <a:lstStyle/>
          <a:p>
            <a:pPr algn="r">
              <a:lnSpc>
                <a:spcPct val="150000"/>
              </a:lnSpc>
              <a:spcAft>
                <a:spcPts val="0"/>
              </a:spcAft>
            </a:pPr>
            <a:r>
              <a:rPr lang="en-US" sz="4000" b="1" dirty="0">
                <a:solidFill>
                  <a:srgbClr val="FFC000"/>
                </a:solidFill>
                <a:latin typeface="+mj-lt"/>
                <a:ea typeface="Times New Roman" panose="02020603050405020304" pitchFamily="18" charset="0"/>
                <a:cs typeface="Times New Roman" panose="02020603050405020304" pitchFamily="18" charset="0"/>
              </a:rPr>
              <a:t>SMART COOLER INSTALLATION</a:t>
            </a:r>
            <a:br>
              <a:rPr lang="en-US" sz="4000" b="1" dirty="0">
                <a:latin typeface="+mj-lt"/>
                <a:ea typeface="Times New Roman" panose="02020603050405020304" pitchFamily="18" charset="0"/>
                <a:cs typeface="Times New Roman" panose="02020603050405020304" pitchFamily="18" charset="0"/>
              </a:rPr>
            </a:br>
            <a:r>
              <a:rPr lang="en-US" sz="2000" b="1" dirty="0">
                <a:solidFill>
                  <a:srgbClr val="002060"/>
                </a:solidFill>
                <a:latin typeface="+mj-lt"/>
                <a:ea typeface="Times New Roman" panose="02020603050405020304" pitchFamily="18" charset="0"/>
                <a:cs typeface="Times New Roman" panose="02020603050405020304" pitchFamily="18" charset="0"/>
              </a:rPr>
              <a:t>APPLICATION USER MANUAL (iOS)</a:t>
            </a:r>
          </a:p>
          <a:p>
            <a:pPr algn="r">
              <a:lnSpc>
                <a:spcPct val="150000"/>
              </a:lnSpc>
              <a:spcAft>
                <a:spcPts val="0"/>
              </a:spcAft>
            </a:pPr>
            <a:r>
              <a:rPr lang="en-US" sz="1600" b="1" dirty="0">
                <a:solidFill>
                  <a:srgbClr val="002060"/>
                </a:solidFill>
                <a:latin typeface="+mj-lt"/>
                <a:ea typeface="Times New Roman" panose="02020603050405020304" pitchFamily="18" charset="0"/>
                <a:cs typeface="Times New Roman" panose="02020603050405020304" pitchFamily="18" charset="0"/>
              </a:rPr>
              <a:t> v_2.7 | JULY_2022</a:t>
            </a:r>
            <a:r>
              <a:rPr lang="en-US" sz="2000" b="1" dirty="0">
                <a:solidFill>
                  <a:srgbClr val="002060"/>
                </a:solidFill>
                <a:latin typeface="+mj-lt"/>
                <a:ea typeface="Times New Roman" panose="02020603050405020304" pitchFamily="18" charset="0"/>
                <a:cs typeface="Times New Roman" panose="02020603050405020304" pitchFamily="18" charset="0"/>
              </a:rPr>
              <a:t> </a:t>
            </a:r>
            <a:endParaRPr lang="en-IN" sz="4000" b="1" dirty="0">
              <a:solidFill>
                <a:srgbClr val="002060"/>
              </a:solidFill>
              <a:effectLst/>
              <a:latin typeface="+mj-lt"/>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91B2286-A33A-4A18-88E0-9558E067FD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345"/>
            <a:ext cx="12192000" cy="4865801"/>
          </a:xfrm>
          <a:prstGeom prst="rect">
            <a:avLst/>
          </a:prstGeom>
        </p:spPr>
      </p:pic>
    </p:spTree>
    <p:extLst>
      <p:ext uri="{BB962C8B-B14F-4D97-AF65-F5344CB8AC3E}">
        <p14:creationId xmlns:p14="http://schemas.microsoft.com/office/powerpoint/2010/main" val="107869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8" name="Title 1">
            <a:extLst>
              <a:ext uri="{FF2B5EF4-FFF2-40B4-BE49-F238E27FC236}">
                <a16:creationId xmlns:a16="http://schemas.microsoft.com/office/drawing/2014/main" id="{8FA84545-E011-C356-F4C2-215A3AF585C6}"/>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Outlet</a:t>
            </a:r>
          </a:p>
        </p:txBody>
      </p:sp>
      <p:pic>
        <p:nvPicPr>
          <p:cNvPr id="42" name="Picture 41">
            <a:extLst>
              <a:ext uri="{FF2B5EF4-FFF2-40B4-BE49-F238E27FC236}">
                <a16:creationId xmlns:a16="http://schemas.microsoft.com/office/drawing/2014/main" id="{7EC2F6BC-A1D0-4B75-5CD4-9738EB47CD29}"/>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2788014" y="1203145"/>
            <a:ext cx="6120000" cy="4590000"/>
          </a:xfrm>
          <a:prstGeom prst="rect">
            <a:avLst/>
          </a:prstGeom>
          <a:ln w="28575">
            <a:solidFill>
              <a:srgbClr val="002060"/>
            </a:solidFill>
          </a:ln>
        </p:spPr>
      </p:pic>
      <p:sp>
        <p:nvSpPr>
          <p:cNvPr id="46" name="TextBox 45">
            <a:extLst>
              <a:ext uri="{FF2B5EF4-FFF2-40B4-BE49-F238E27FC236}">
                <a16:creationId xmlns:a16="http://schemas.microsoft.com/office/drawing/2014/main" id="{D06EED48-A591-6569-D6EA-8A0FD072C43A}"/>
              </a:ext>
            </a:extLst>
          </p:cNvPr>
          <p:cNvSpPr txBox="1"/>
          <p:nvPr/>
        </p:nvSpPr>
        <p:spPr>
          <a:xfrm>
            <a:off x="9287946" y="3459460"/>
            <a:ext cx="2577054" cy="138499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200" dirty="0">
                <a:latin typeface="Calibri (Body)"/>
              </a:rPr>
              <a:t>Tap to start Smart Device association or scan the barcode of the Cooler via the scanner.</a:t>
            </a:r>
          </a:p>
          <a:p>
            <a:endParaRPr lang="en-US" sz="1200" dirty="0">
              <a:latin typeface="Calibri (Body)"/>
            </a:endParaRPr>
          </a:p>
          <a:p>
            <a:r>
              <a:rPr lang="en-US" sz="1200" dirty="0">
                <a:latin typeface="Calibri (Body)"/>
              </a:rPr>
              <a:t>If a smart device is already associated to this cooler the button will gray with label Remove Association</a:t>
            </a:r>
          </a:p>
        </p:txBody>
      </p:sp>
      <p:cxnSp>
        <p:nvCxnSpPr>
          <p:cNvPr id="47" name="Straight Arrow Connector 46">
            <a:extLst>
              <a:ext uri="{FF2B5EF4-FFF2-40B4-BE49-F238E27FC236}">
                <a16:creationId xmlns:a16="http://schemas.microsoft.com/office/drawing/2014/main" id="{0BA7506B-F482-EA2E-4D3D-F591654CC444}"/>
              </a:ext>
            </a:extLst>
          </p:cNvPr>
          <p:cNvCxnSpPr>
            <a:cxnSpLocks/>
            <a:stCxn id="46" idx="1"/>
          </p:cNvCxnSpPr>
          <p:nvPr/>
        </p:nvCxnSpPr>
        <p:spPr>
          <a:xfrm flipH="1" flipV="1">
            <a:off x="8827911" y="3893528"/>
            <a:ext cx="460035" cy="25843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4102AED-305D-18F8-41A6-1958105B58B6}"/>
              </a:ext>
            </a:extLst>
          </p:cNvPr>
          <p:cNvSpPr txBox="1"/>
          <p:nvPr/>
        </p:nvSpPr>
        <p:spPr>
          <a:xfrm>
            <a:off x="9287946" y="1536662"/>
            <a:ext cx="2565786" cy="46166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l"/>
            <a:r>
              <a:rPr lang="en-US" sz="1200" dirty="0">
                <a:latin typeface="Calibri (Body)"/>
              </a:rPr>
              <a:t>Serial Number, Equipment Number, &amp; Cooler Model</a:t>
            </a:r>
            <a:endParaRPr lang="en-US" sz="1200" b="0" dirty="0">
              <a:solidFill>
                <a:schemeClr val="bg1"/>
              </a:solidFill>
              <a:latin typeface="Calibri (Body)"/>
            </a:endParaRPr>
          </a:p>
        </p:txBody>
      </p:sp>
      <p:cxnSp>
        <p:nvCxnSpPr>
          <p:cNvPr id="53" name="Straight Arrow Connector 52">
            <a:extLst>
              <a:ext uri="{FF2B5EF4-FFF2-40B4-BE49-F238E27FC236}">
                <a16:creationId xmlns:a16="http://schemas.microsoft.com/office/drawing/2014/main" id="{1ED18485-5219-260C-8B06-66FC58C20194}"/>
              </a:ext>
            </a:extLst>
          </p:cNvPr>
          <p:cNvCxnSpPr>
            <a:cxnSpLocks/>
            <a:stCxn id="52" idx="1"/>
          </p:cNvCxnSpPr>
          <p:nvPr/>
        </p:nvCxnSpPr>
        <p:spPr>
          <a:xfrm flipH="1">
            <a:off x="6016978" y="1767495"/>
            <a:ext cx="3270968" cy="105063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DF0DDC6-6C6F-89FA-279F-3C563454AA41}"/>
              </a:ext>
            </a:extLst>
          </p:cNvPr>
          <p:cNvSpPr txBox="1"/>
          <p:nvPr/>
        </p:nvSpPr>
        <p:spPr>
          <a:xfrm>
            <a:off x="243205" y="2205584"/>
            <a:ext cx="2164877" cy="830997"/>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200" dirty="0">
                <a:solidFill>
                  <a:srgbClr val="FFFFFF"/>
                </a:solidFill>
                <a:effectLst/>
                <a:ea typeface="Calibri" panose="020F0502020204030204" pitchFamily="34" charset="0"/>
                <a:cs typeface="Times New Roman" panose="02020603050405020304" pitchFamily="18" charset="0"/>
              </a:rPr>
              <a:t>Outlet </a:t>
            </a:r>
            <a:endParaRPr lang="en-IN" sz="1200" dirty="0">
              <a:effectLst/>
              <a:ea typeface="Calibri" panose="020F0502020204030204" pitchFamily="34" charset="0"/>
              <a:cs typeface="Times New Roman" panose="02020603050405020304" pitchFamily="18" charset="0"/>
            </a:endParaRPr>
          </a:p>
          <a:p>
            <a:pPr marL="342900" lvl="0" indent="-342900">
              <a:buFont typeface="Helvetica" panose="020B0604020202020204" pitchFamily="34" charset="0"/>
              <a:buChar char="-"/>
            </a:pPr>
            <a:r>
              <a:rPr lang="en-US" sz="1200" dirty="0">
                <a:solidFill>
                  <a:srgbClr val="FFFFFF"/>
                </a:solidFill>
                <a:effectLst/>
                <a:ea typeface="Calibri" panose="020F0502020204030204" pitchFamily="34" charset="0"/>
                <a:cs typeface="Times New Roman" panose="02020603050405020304" pitchFamily="18" charset="0"/>
              </a:rPr>
              <a:t>Name</a:t>
            </a:r>
            <a:endParaRPr lang="en-IN" sz="1200" dirty="0">
              <a:effectLst/>
              <a:ea typeface="Calibri" panose="020F0502020204030204" pitchFamily="34" charset="0"/>
              <a:cs typeface="Times New Roman" panose="02020603050405020304" pitchFamily="18" charset="0"/>
            </a:endParaRPr>
          </a:p>
          <a:p>
            <a:pPr marL="342900" lvl="0" indent="-342900">
              <a:buFont typeface="Helvetica" panose="020B0604020202020204" pitchFamily="34" charset="0"/>
              <a:buChar char="-"/>
            </a:pPr>
            <a:r>
              <a:rPr lang="en-US" sz="1200" dirty="0">
                <a:solidFill>
                  <a:srgbClr val="FFFFFF"/>
                </a:solidFill>
                <a:effectLst/>
                <a:ea typeface="Calibri" panose="020F0502020204030204" pitchFamily="34" charset="0"/>
                <a:cs typeface="Times New Roman" panose="02020603050405020304" pitchFamily="18" charset="0"/>
              </a:rPr>
              <a:t>Address</a:t>
            </a:r>
            <a:endParaRPr lang="en-IN" sz="1200" dirty="0">
              <a:effectLst/>
              <a:ea typeface="Calibri" panose="020F0502020204030204" pitchFamily="34" charset="0"/>
              <a:cs typeface="Times New Roman" panose="02020603050405020304" pitchFamily="18" charset="0"/>
            </a:endParaRPr>
          </a:p>
          <a:p>
            <a:pPr marL="342900" lvl="0" indent="-342900">
              <a:buFont typeface="Helvetica" panose="020B0604020202020204" pitchFamily="34" charset="0"/>
              <a:buChar char="-"/>
            </a:pPr>
            <a:r>
              <a:rPr lang="en-US" sz="1200" dirty="0">
                <a:solidFill>
                  <a:srgbClr val="FFFFFF"/>
                </a:solidFill>
                <a:effectLst/>
                <a:ea typeface="Calibri" panose="020F0502020204030204" pitchFamily="34" charset="0"/>
                <a:cs typeface="Times New Roman" panose="02020603050405020304" pitchFamily="18" charset="0"/>
              </a:rPr>
              <a:t>Outlet Code</a:t>
            </a:r>
            <a:endParaRPr lang="en-IN" sz="1200" dirty="0">
              <a:effectLst/>
              <a:ea typeface="Calibri" panose="020F0502020204030204" pitchFamily="34" charset="0"/>
              <a:cs typeface="Times New Roman" panose="02020603050405020304" pitchFamily="18" charset="0"/>
            </a:endParaRPr>
          </a:p>
        </p:txBody>
      </p:sp>
      <p:cxnSp>
        <p:nvCxnSpPr>
          <p:cNvPr id="56" name="Straight Arrow Connector 55">
            <a:extLst>
              <a:ext uri="{FF2B5EF4-FFF2-40B4-BE49-F238E27FC236}">
                <a16:creationId xmlns:a16="http://schemas.microsoft.com/office/drawing/2014/main" id="{E5F5084E-7F3E-5151-B965-EB6869928802}"/>
              </a:ext>
            </a:extLst>
          </p:cNvPr>
          <p:cNvCxnSpPr>
            <a:cxnSpLocks/>
            <a:stCxn id="55" idx="3"/>
          </p:cNvCxnSpPr>
          <p:nvPr/>
        </p:nvCxnSpPr>
        <p:spPr>
          <a:xfrm>
            <a:off x="2408082" y="2621083"/>
            <a:ext cx="481874"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4704B25-6AD9-BF5C-F6DF-33C98A040F57}"/>
              </a:ext>
            </a:extLst>
          </p:cNvPr>
          <p:cNvSpPr txBox="1"/>
          <p:nvPr/>
        </p:nvSpPr>
        <p:spPr>
          <a:xfrm>
            <a:off x="9276678" y="2763388"/>
            <a:ext cx="2577054" cy="486352"/>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l">
              <a:lnSpc>
                <a:spcPct val="150000"/>
              </a:lnSpc>
            </a:pPr>
            <a:r>
              <a:rPr lang="en-US" sz="900" dirty="0">
                <a:latin typeface="Calibri (Body)"/>
              </a:rPr>
              <a:t>If a Smart Device is already associated with this cooler the information will be shown in this box. </a:t>
            </a:r>
          </a:p>
        </p:txBody>
      </p:sp>
      <p:cxnSp>
        <p:nvCxnSpPr>
          <p:cNvPr id="87" name="Straight Arrow Connector 86">
            <a:extLst>
              <a:ext uri="{FF2B5EF4-FFF2-40B4-BE49-F238E27FC236}">
                <a16:creationId xmlns:a16="http://schemas.microsoft.com/office/drawing/2014/main" id="{641BE7DC-4F29-63BA-095C-BA65515D9877}"/>
              </a:ext>
            </a:extLst>
          </p:cNvPr>
          <p:cNvCxnSpPr>
            <a:cxnSpLocks/>
            <a:stCxn id="61" idx="1"/>
          </p:cNvCxnSpPr>
          <p:nvPr/>
        </p:nvCxnSpPr>
        <p:spPr>
          <a:xfrm flipH="1">
            <a:off x="8827911" y="3006564"/>
            <a:ext cx="448767" cy="10916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37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8" name="Title 1">
            <a:extLst>
              <a:ext uri="{FF2B5EF4-FFF2-40B4-BE49-F238E27FC236}">
                <a16:creationId xmlns:a16="http://schemas.microsoft.com/office/drawing/2014/main" id="{8FA84545-E011-C356-F4C2-215A3AF585C6}"/>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Smart Device Association</a:t>
            </a:r>
          </a:p>
        </p:txBody>
      </p:sp>
      <p:pic>
        <p:nvPicPr>
          <p:cNvPr id="42" name="Picture 41">
            <a:extLst>
              <a:ext uri="{FF2B5EF4-FFF2-40B4-BE49-F238E27FC236}">
                <a16:creationId xmlns:a16="http://schemas.microsoft.com/office/drawing/2014/main" id="{7EC2F6BC-A1D0-4B75-5CD4-9738EB47CD29}"/>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2788014" y="1203145"/>
            <a:ext cx="6120000" cy="4590000"/>
          </a:xfrm>
          <a:prstGeom prst="rect">
            <a:avLst/>
          </a:prstGeom>
          <a:ln w="28575">
            <a:solidFill>
              <a:srgbClr val="002060"/>
            </a:solidFill>
          </a:ln>
        </p:spPr>
      </p:pic>
      <p:sp>
        <p:nvSpPr>
          <p:cNvPr id="52" name="TextBox 51">
            <a:extLst>
              <a:ext uri="{FF2B5EF4-FFF2-40B4-BE49-F238E27FC236}">
                <a16:creationId xmlns:a16="http://schemas.microsoft.com/office/drawing/2014/main" id="{44102AED-305D-18F8-41A6-1958105B58B6}"/>
              </a:ext>
            </a:extLst>
          </p:cNvPr>
          <p:cNvSpPr txBox="1"/>
          <p:nvPr/>
        </p:nvSpPr>
        <p:spPr>
          <a:xfrm>
            <a:off x="9175058" y="2846173"/>
            <a:ext cx="2565786" cy="1200329"/>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200" dirty="0">
                <a:latin typeface="Calibri (Body)"/>
              </a:rPr>
              <a:t>Choose a Smart Device and follow the on-screen instructions for association.</a:t>
            </a:r>
          </a:p>
          <a:p>
            <a:endParaRPr lang="en-US" sz="1200" dirty="0">
              <a:latin typeface="Calibri (Body)"/>
            </a:endParaRPr>
          </a:p>
          <a:p>
            <a:r>
              <a:rPr lang="en-US" sz="1200" dirty="0">
                <a:latin typeface="Calibri (Body)"/>
              </a:rPr>
              <a:t>For list of Sollatek devices choose first Sollatek Devices.</a:t>
            </a:r>
          </a:p>
        </p:txBody>
      </p:sp>
      <p:cxnSp>
        <p:nvCxnSpPr>
          <p:cNvPr id="53" name="Straight Arrow Connector 52">
            <a:extLst>
              <a:ext uri="{FF2B5EF4-FFF2-40B4-BE49-F238E27FC236}">
                <a16:creationId xmlns:a16="http://schemas.microsoft.com/office/drawing/2014/main" id="{1ED18485-5219-260C-8B06-66FC58C20194}"/>
              </a:ext>
            </a:extLst>
          </p:cNvPr>
          <p:cNvCxnSpPr>
            <a:cxnSpLocks/>
            <a:stCxn id="52" idx="1"/>
          </p:cNvCxnSpPr>
          <p:nvPr/>
        </p:nvCxnSpPr>
        <p:spPr>
          <a:xfrm flipH="1">
            <a:off x="6615289" y="3446338"/>
            <a:ext cx="2559769" cy="9233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83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8" name="Title 1">
            <a:extLst>
              <a:ext uri="{FF2B5EF4-FFF2-40B4-BE49-F238E27FC236}">
                <a16:creationId xmlns:a16="http://schemas.microsoft.com/office/drawing/2014/main" id="{8FA84545-E011-C356-F4C2-215A3AF585C6}"/>
              </a:ext>
            </a:extLst>
          </p:cNvPr>
          <p:cNvSpPr>
            <a:spLocks noGrp="1"/>
          </p:cNvSpPr>
          <p:nvPr>
            <p:ph type="title"/>
          </p:nvPr>
        </p:nvSpPr>
        <p:spPr>
          <a:xfrm>
            <a:off x="231937" y="152179"/>
            <a:ext cx="10515600" cy="539915"/>
          </a:xfrm>
        </p:spPr>
        <p:txBody>
          <a:bodyPr>
            <a:noAutofit/>
          </a:bodyPr>
          <a:lstStyle/>
          <a:p>
            <a:r>
              <a:rPr lang="en-US" sz="2800" b="1" dirty="0">
                <a:solidFill>
                  <a:srgbClr val="FFC000"/>
                </a:solidFill>
              </a:rPr>
              <a:t>Execute Commands</a:t>
            </a:r>
            <a:endParaRPr lang="en-MY" sz="2800" b="1" dirty="0">
              <a:solidFill>
                <a:srgbClr val="FFC000"/>
              </a:solidFill>
            </a:endParaRPr>
          </a:p>
        </p:txBody>
      </p:sp>
      <p:pic>
        <p:nvPicPr>
          <p:cNvPr id="42" name="Picture 41">
            <a:extLst>
              <a:ext uri="{FF2B5EF4-FFF2-40B4-BE49-F238E27FC236}">
                <a16:creationId xmlns:a16="http://schemas.microsoft.com/office/drawing/2014/main" id="{7EC2F6BC-A1D0-4B75-5CD4-9738EB47CD29}"/>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2788014" y="1203145"/>
            <a:ext cx="6120000" cy="4590000"/>
          </a:xfrm>
          <a:prstGeom prst="rect">
            <a:avLst/>
          </a:prstGeom>
          <a:ln w="28575">
            <a:solidFill>
              <a:srgbClr val="002060"/>
            </a:solidFill>
          </a:ln>
        </p:spPr>
      </p:pic>
      <p:sp>
        <p:nvSpPr>
          <p:cNvPr id="52" name="TextBox 51">
            <a:extLst>
              <a:ext uri="{FF2B5EF4-FFF2-40B4-BE49-F238E27FC236}">
                <a16:creationId xmlns:a16="http://schemas.microsoft.com/office/drawing/2014/main" id="{44102AED-305D-18F8-41A6-1958105B58B6}"/>
              </a:ext>
            </a:extLst>
          </p:cNvPr>
          <p:cNvSpPr txBox="1"/>
          <p:nvPr/>
        </p:nvSpPr>
        <p:spPr>
          <a:xfrm>
            <a:off x="9175058" y="2913907"/>
            <a:ext cx="2554098" cy="138499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marL="228600" indent="-228600">
              <a:buAutoNum type="arabicPeriod"/>
            </a:pPr>
            <a:r>
              <a:rPr lang="en-US" sz="1200" dirty="0">
                <a:latin typeface="Calibri (Body)"/>
              </a:rPr>
              <a:t>Start the Smart Cooler Installation application.</a:t>
            </a:r>
          </a:p>
          <a:p>
            <a:pPr marL="228600" indent="-228600">
              <a:buAutoNum type="arabicPeriod"/>
            </a:pPr>
            <a:endParaRPr lang="en-US" sz="1200" dirty="0">
              <a:latin typeface="Calibri (Body)"/>
            </a:endParaRPr>
          </a:p>
          <a:p>
            <a:r>
              <a:rPr lang="en-US" sz="1200" dirty="0">
                <a:latin typeface="Calibri (Body)"/>
              </a:rPr>
              <a:t>2. Bring the application to Foreground as shown on this page.</a:t>
            </a:r>
          </a:p>
          <a:p>
            <a:endParaRPr lang="en-US" sz="1200" dirty="0">
              <a:latin typeface="Calibri (Body)"/>
            </a:endParaRPr>
          </a:p>
          <a:p>
            <a:r>
              <a:rPr lang="en-US" sz="1200" dirty="0">
                <a:latin typeface="Calibri (Body)"/>
              </a:rPr>
              <a:t>3. Tap on the Virtual Hub button.</a:t>
            </a:r>
          </a:p>
        </p:txBody>
      </p:sp>
      <p:cxnSp>
        <p:nvCxnSpPr>
          <p:cNvPr id="53" name="Straight Arrow Connector 52">
            <a:extLst>
              <a:ext uri="{FF2B5EF4-FFF2-40B4-BE49-F238E27FC236}">
                <a16:creationId xmlns:a16="http://schemas.microsoft.com/office/drawing/2014/main" id="{1ED18485-5219-260C-8B06-66FC58C20194}"/>
              </a:ext>
            </a:extLst>
          </p:cNvPr>
          <p:cNvCxnSpPr>
            <a:cxnSpLocks/>
            <a:stCxn id="52" idx="1"/>
          </p:cNvCxnSpPr>
          <p:nvPr/>
        </p:nvCxnSpPr>
        <p:spPr>
          <a:xfrm flipH="1">
            <a:off x="6620960" y="3606405"/>
            <a:ext cx="2554098" cy="204845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DD7D5A-190C-A979-1C50-B264447143FD}"/>
              </a:ext>
            </a:extLst>
          </p:cNvPr>
          <p:cNvSpPr txBox="1"/>
          <p:nvPr/>
        </p:nvSpPr>
        <p:spPr>
          <a:xfrm>
            <a:off x="230481" y="650764"/>
            <a:ext cx="11364858" cy="369332"/>
          </a:xfrm>
          <a:prstGeom prst="rect">
            <a:avLst/>
          </a:prstGeom>
          <a:noFill/>
        </p:spPr>
        <p:txBody>
          <a:bodyPr wrap="square">
            <a:spAutoFit/>
          </a:bodyPr>
          <a:lstStyle/>
          <a:p>
            <a:pPr>
              <a:lnSpc>
                <a:spcPct val="90000"/>
              </a:lnSpc>
              <a:spcBef>
                <a:spcPts val="1000"/>
              </a:spcBef>
            </a:pPr>
            <a:r>
              <a:rPr lang="en-US" sz="2000" dirty="0">
                <a:solidFill>
                  <a:srgbClr val="002060"/>
                </a:solidFill>
              </a:rPr>
              <a:t>(Change UUID/Eddystone/Power Saving) – 1/2)</a:t>
            </a:r>
          </a:p>
        </p:txBody>
      </p:sp>
    </p:spTree>
    <p:extLst>
      <p:ext uri="{BB962C8B-B14F-4D97-AF65-F5344CB8AC3E}">
        <p14:creationId xmlns:p14="http://schemas.microsoft.com/office/powerpoint/2010/main" val="344893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42" name="Picture 41">
            <a:extLst>
              <a:ext uri="{FF2B5EF4-FFF2-40B4-BE49-F238E27FC236}">
                <a16:creationId xmlns:a16="http://schemas.microsoft.com/office/drawing/2014/main" id="{7EC2F6BC-A1D0-4B75-5CD4-9738EB47CD29}"/>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2788014" y="1203145"/>
            <a:ext cx="6120000" cy="4590000"/>
          </a:xfrm>
          <a:prstGeom prst="rect">
            <a:avLst/>
          </a:prstGeom>
          <a:ln w="28575">
            <a:solidFill>
              <a:srgbClr val="002060"/>
            </a:solidFill>
          </a:ln>
        </p:spPr>
      </p:pic>
      <p:sp>
        <p:nvSpPr>
          <p:cNvPr id="52" name="TextBox 51">
            <a:extLst>
              <a:ext uri="{FF2B5EF4-FFF2-40B4-BE49-F238E27FC236}">
                <a16:creationId xmlns:a16="http://schemas.microsoft.com/office/drawing/2014/main" id="{44102AED-305D-18F8-41A6-1958105B58B6}"/>
              </a:ext>
            </a:extLst>
          </p:cNvPr>
          <p:cNvSpPr txBox="1"/>
          <p:nvPr/>
        </p:nvSpPr>
        <p:spPr>
          <a:xfrm>
            <a:off x="9175058" y="2913907"/>
            <a:ext cx="2554098" cy="1015663"/>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200" dirty="0">
                <a:latin typeface="Calibri (Body)"/>
              </a:rPr>
              <a:t>4. You can see the devices around you and the status of each one, it is possible (but may be too fast to catch) to see the Status “Performing Remote Command”</a:t>
            </a:r>
          </a:p>
        </p:txBody>
      </p:sp>
      <p:cxnSp>
        <p:nvCxnSpPr>
          <p:cNvPr id="53" name="Straight Arrow Connector 52">
            <a:extLst>
              <a:ext uri="{FF2B5EF4-FFF2-40B4-BE49-F238E27FC236}">
                <a16:creationId xmlns:a16="http://schemas.microsoft.com/office/drawing/2014/main" id="{1ED18485-5219-260C-8B06-66FC58C20194}"/>
              </a:ext>
            </a:extLst>
          </p:cNvPr>
          <p:cNvCxnSpPr>
            <a:cxnSpLocks/>
            <a:stCxn id="52" idx="1"/>
          </p:cNvCxnSpPr>
          <p:nvPr/>
        </p:nvCxnSpPr>
        <p:spPr>
          <a:xfrm flipH="1" flipV="1">
            <a:off x="8139289" y="3070578"/>
            <a:ext cx="1035769" cy="35116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DD7D5A-190C-A979-1C50-B264447143FD}"/>
              </a:ext>
            </a:extLst>
          </p:cNvPr>
          <p:cNvSpPr txBox="1"/>
          <p:nvPr/>
        </p:nvSpPr>
        <p:spPr>
          <a:xfrm>
            <a:off x="230481" y="650764"/>
            <a:ext cx="11364858" cy="369332"/>
          </a:xfrm>
          <a:prstGeom prst="rect">
            <a:avLst/>
          </a:prstGeom>
          <a:noFill/>
        </p:spPr>
        <p:txBody>
          <a:bodyPr wrap="square">
            <a:spAutoFit/>
          </a:bodyPr>
          <a:lstStyle/>
          <a:p>
            <a:pPr>
              <a:lnSpc>
                <a:spcPct val="90000"/>
              </a:lnSpc>
              <a:spcBef>
                <a:spcPts val="1000"/>
              </a:spcBef>
            </a:pPr>
            <a:r>
              <a:rPr lang="en-US" sz="2000" dirty="0">
                <a:solidFill>
                  <a:srgbClr val="002060"/>
                </a:solidFill>
              </a:rPr>
              <a:t>(Change UUID/Eddystone/Power Saving) – 2/2)</a:t>
            </a:r>
          </a:p>
        </p:txBody>
      </p:sp>
      <p:sp>
        <p:nvSpPr>
          <p:cNvPr id="2" name="Rectangle 4">
            <a:extLst>
              <a:ext uri="{FF2B5EF4-FFF2-40B4-BE49-F238E27FC236}">
                <a16:creationId xmlns:a16="http://schemas.microsoft.com/office/drawing/2014/main" id="{B99974AD-1CE1-BD1A-A8ED-F1614C8F9B3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081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42" name="Picture 41">
            <a:extLst>
              <a:ext uri="{FF2B5EF4-FFF2-40B4-BE49-F238E27FC236}">
                <a16:creationId xmlns:a16="http://schemas.microsoft.com/office/drawing/2014/main" id="{7EC2F6BC-A1D0-4B75-5CD4-9738EB47CD29}"/>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2788014" y="1203145"/>
            <a:ext cx="6120000" cy="4590000"/>
          </a:xfrm>
          <a:prstGeom prst="rect">
            <a:avLst/>
          </a:prstGeom>
          <a:ln w="28575">
            <a:solidFill>
              <a:srgbClr val="002060"/>
            </a:solidFill>
          </a:ln>
        </p:spPr>
      </p:pic>
      <p:sp>
        <p:nvSpPr>
          <p:cNvPr id="52" name="TextBox 51">
            <a:extLst>
              <a:ext uri="{FF2B5EF4-FFF2-40B4-BE49-F238E27FC236}">
                <a16:creationId xmlns:a16="http://schemas.microsoft.com/office/drawing/2014/main" id="{44102AED-305D-18F8-41A6-1958105B58B6}"/>
              </a:ext>
            </a:extLst>
          </p:cNvPr>
          <p:cNvSpPr txBox="1"/>
          <p:nvPr/>
        </p:nvSpPr>
        <p:spPr>
          <a:xfrm>
            <a:off x="9175058" y="2913907"/>
            <a:ext cx="2554098" cy="138499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200" dirty="0">
                <a:latin typeface="Calibri (Body)"/>
              </a:rPr>
              <a:t>By default, the switch is in position,</a:t>
            </a:r>
          </a:p>
          <a:p>
            <a:endParaRPr lang="en-US" sz="1200" dirty="0">
              <a:latin typeface="Calibri (Body)"/>
            </a:endParaRPr>
          </a:p>
          <a:p>
            <a:pPr marL="171450" indent="-171450">
              <a:buFont typeface="Wingdings" panose="05000000000000000000" pitchFamily="2" charset="2"/>
              <a:buChar char="§"/>
            </a:pPr>
            <a:r>
              <a:rPr lang="en-US" sz="1200" dirty="0">
                <a:latin typeface="Calibri (Body)"/>
              </a:rPr>
              <a:t>Only execute Remote Commands</a:t>
            </a:r>
          </a:p>
          <a:p>
            <a:pPr marL="171450" indent="-171450">
              <a:buFont typeface="Wingdings" panose="05000000000000000000" pitchFamily="2" charset="2"/>
              <a:buChar char="§"/>
            </a:pPr>
            <a:endParaRPr lang="en-US" sz="1200" dirty="0">
              <a:latin typeface="Calibri (Body)"/>
            </a:endParaRPr>
          </a:p>
          <a:p>
            <a:pPr marL="171450" indent="-171450">
              <a:buFont typeface="Wingdings" panose="05000000000000000000" pitchFamily="2" charset="2"/>
              <a:buChar char="§"/>
            </a:pPr>
            <a:r>
              <a:rPr lang="en-US" sz="1200" dirty="0">
                <a:latin typeface="Calibri (Body)"/>
              </a:rPr>
              <a:t>If the switch is disabled, the application will start downloading data from approved devices</a:t>
            </a:r>
          </a:p>
        </p:txBody>
      </p:sp>
      <p:cxnSp>
        <p:nvCxnSpPr>
          <p:cNvPr id="53" name="Straight Arrow Connector 52">
            <a:extLst>
              <a:ext uri="{FF2B5EF4-FFF2-40B4-BE49-F238E27FC236}">
                <a16:creationId xmlns:a16="http://schemas.microsoft.com/office/drawing/2014/main" id="{1ED18485-5219-260C-8B06-66FC58C20194}"/>
              </a:ext>
            </a:extLst>
          </p:cNvPr>
          <p:cNvCxnSpPr>
            <a:cxnSpLocks/>
            <a:stCxn id="52" idx="1"/>
          </p:cNvCxnSpPr>
          <p:nvPr/>
        </p:nvCxnSpPr>
        <p:spPr>
          <a:xfrm flipH="1" flipV="1">
            <a:off x="4470400" y="1699088"/>
            <a:ext cx="4704658" cy="190731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DD7D5A-190C-A979-1C50-B264447143FD}"/>
              </a:ext>
            </a:extLst>
          </p:cNvPr>
          <p:cNvSpPr txBox="1"/>
          <p:nvPr/>
        </p:nvSpPr>
        <p:spPr>
          <a:xfrm>
            <a:off x="230481" y="650764"/>
            <a:ext cx="11364858" cy="369332"/>
          </a:xfrm>
          <a:prstGeom prst="rect">
            <a:avLst/>
          </a:prstGeom>
          <a:noFill/>
        </p:spPr>
        <p:txBody>
          <a:bodyPr wrap="square">
            <a:spAutoFit/>
          </a:bodyPr>
          <a:lstStyle/>
          <a:p>
            <a:pPr>
              <a:lnSpc>
                <a:spcPct val="90000"/>
              </a:lnSpc>
              <a:spcBef>
                <a:spcPts val="1000"/>
              </a:spcBef>
            </a:pPr>
            <a:r>
              <a:rPr lang="en-US" sz="2000" dirty="0">
                <a:solidFill>
                  <a:srgbClr val="002060"/>
                </a:solidFill>
              </a:rPr>
              <a:t>(Switch modes between Download &amp; Remote commands and only remote commands)</a:t>
            </a:r>
          </a:p>
        </p:txBody>
      </p:sp>
      <p:sp>
        <p:nvSpPr>
          <p:cNvPr id="2" name="Rectangle 4">
            <a:extLst>
              <a:ext uri="{FF2B5EF4-FFF2-40B4-BE49-F238E27FC236}">
                <a16:creationId xmlns:a16="http://schemas.microsoft.com/office/drawing/2014/main" id="{B99974AD-1CE1-BD1A-A8ED-F1614C8F9B3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420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8" name="Title 1">
            <a:extLst>
              <a:ext uri="{FF2B5EF4-FFF2-40B4-BE49-F238E27FC236}">
                <a16:creationId xmlns:a16="http://schemas.microsoft.com/office/drawing/2014/main" id="{8FA84545-E011-C356-F4C2-215A3AF585C6}"/>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Firmware Upgrade</a:t>
            </a:r>
          </a:p>
        </p:txBody>
      </p:sp>
      <p:pic>
        <p:nvPicPr>
          <p:cNvPr id="42" name="Picture 41">
            <a:extLst>
              <a:ext uri="{FF2B5EF4-FFF2-40B4-BE49-F238E27FC236}">
                <a16:creationId xmlns:a16="http://schemas.microsoft.com/office/drawing/2014/main" id="{7EC2F6BC-A1D0-4B75-5CD4-9738EB47CD29}"/>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902770" y="1520669"/>
            <a:ext cx="6120000" cy="4590000"/>
          </a:xfrm>
          <a:prstGeom prst="rect">
            <a:avLst/>
          </a:prstGeom>
          <a:ln w="28575">
            <a:solidFill>
              <a:srgbClr val="002060"/>
            </a:solidFill>
          </a:ln>
        </p:spPr>
      </p:pic>
      <p:sp>
        <p:nvSpPr>
          <p:cNvPr id="52" name="TextBox 51">
            <a:extLst>
              <a:ext uri="{FF2B5EF4-FFF2-40B4-BE49-F238E27FC236}">
                <a16:creationId xmlns:a16="http://schemas.microsoft.com/office/drawing/2014/main" id="{44102AED-305D-18F8-41A6-1958105B58B6}"/>
              </a:ext>
            </a:extLst>
          </p:cNvPr>
          <p:cNvSpPr txBox="1"/>
          <p:nvPr/>
        </p:nvSpPr>
        <p:spPr>
          <a:xfrm>
            <a:off x="7574844" y="2846173"/>
            <a:ext cx="4166000" cy="1725729"/>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nSpc>
                <a:spcPct val="150000"/>
              </a:lnSpc>
            </a:pPr>
            <a:r>
              <a:rPr lang="en-US" sz="1200" dirty="0">
                <a:latin typeface="Calibri (Body)"/>
              </a:rPr>
              <a:t>If the SmartTag3G/Smarttag4GV2/SmartTag5GV3 is with a Firmware version equal to or less than, the application will automatically upgrade, at the end of the installation process. The following window will be seen at the end of the installation cycle. The user should stay close to the device and not move away before the action has been completed.</a:t>
            </a:r>
          </a:p>
        </p:txBody>
      </p:sp>
      <p:sp>
        <p:nvSpPr>
          <p:cNvPr id="7" name="TextBox 6">
            <a:extLst>
              <a:ext uri="{FF2B5EF4-FFF2-40B4-BE49-F238E27FC236}">
                <a16:creationId xmlns:a16="http://schemas.microsoft.com/office/drawing/2014/main" id="{E47036CE-A301-456F-8D70-732A76E09A5B}"/>
              </a:ext>
            </a:extLst>
          </p:cNvPr>
          <p:cNvSpPr txBox="1"/>
          <p:nvPr/>
        </p:nvSpPr>
        <p:spPr>
          <a:xfrm>
            <a:off x="230481" y="650764"/>
            <a:ext cx="11364858" cy="369332"/>
          </a:xfrm>
          <a:prstGeom prst="rect">
            <a:avLst/>
          </a:prstGeom>
          <a:noFill/>
        </p:spPr>
        <p:txBody>
          <a:bodyPr wrap="square">
            <a:spAutoFit/>
          </a:bodyPr>
          <a:lstStyle/>
          <a:p>
            <a:pPr>
              <a:lnSpc>
                <a:spcPct val="90000"/>
              </a:lnSpc>
              <a:spcBef>
                <a:spcPts val="1000"/>
              </a:spcBef>
            </a:pPr>
            <a:r>
              <a:rPr lang="en-US" sz="2000" dirty="0">
                <a:solidFill>
                  <a:srgbClr val="002060"/>
                </a:solidFill>
              </a:rPr>
              <a:t>Firmware Upgrade During Installation</a:t>
            </a:r>
          </a:p>
        </p:txBody>
      </p:sp>
    </p:spTree>
    <p:extLst>
      <p:ext uri="{BB962C8B-B14F-4D97-AF65-F5344CB8AC3E}">
        <p14:creationId xmlns:p14="http://schemas.microsoft.com/office/powerpoint/2010/main" val="178576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42" name="Picture 41">
            <a:extLst>
              <a:ext uri="{FF2B5EF4-FFF2-40B4-BE49-F238E27FC236}">
                <a16:creationId xmlns:a16="http://schemas.microsoft.com/office/drawing/2014/main" id="{7EC2F6BC-A1D0-4B75-5CD4-9738EB47CD29}"/>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902770" y="1520669"/>
            <a:ext cx="6120000" cy="4590000"/>
          </a:xfrm>
          <a:prstGeom prst="rect">
            <a:avLst/>
          </a:prstGeom>
          <a:ln w="28575">
            <a:solidFill>
              <a:srgbClr val="002060"/>
            </a:solidFill>
          </a:ln>
        </p:spPr>
      </p:pic>
      <p:sp>
        <p:nvSpPr>
          <p:cNvPr id="52" name="TextBox 51">
            <a:extLst>
              <a:ext uri="{FF2B5EF4-FFF2-40B4-BE49-F238E27FC236}">
                <a16:creationId xmlns:a16="http://schemas.microsoft.com/office/drawing/2014/main" id="{44102AED-305D-18F8-41A6-1958105B58B6}"/>
              </a:ext>
            </a:extLst>
          </p:cNvPr>
          <p:cNvSpPr txBox="1"/>
          <p:nvPr/>
        </p:nvSpPr>
        <p:spPr>
          <a:xfrm>
            <a:off x="7429339" y="1649551"/>
            <a:ext cx="4166000" cy="1171731"/>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nSpc>
                <a:spcPct val="150000"/>
              </a:lnSpc>
            </a:pPr>
            <a:r>
              <a:rPr lang="en-US" sz="1200" dirty="0">
                <a:latin typeface="Calibri (Body)"/>
              </a:rPr>
              <a:t>All SmartTag3G/Smarttag4GV2/SmartTag5GV3 assigned to a user can be seen on the configuration screen and the ones where the Firmware is equal to or less than then will show an action button for the upgrade of firmware</a:t>
            </a:r>
          </a:p>
        </p:txBody>
      </p:sp>
      <p:sp>
        <p:nvSpPr>
          <p:cNvPr id="7" name="TextBox 6">
            <a:extLst>
              <a:ext uri="{FF2B5EF4-FFF2-40B4-BE49-F238E27FC236}">
                <a16:creationId xmlns:a16="http://schemas.microsoft.com/office/drawing/2014/main" id="{E47036CE-A301-456F-8D70-732A76E09A5B}"/>
              </a:ext>
            </a:extLst>
          </p:cNvPr>
          <p:cNvSpPr txBox="1"/>
          <p:nvPr/>
        </p:nvSpPr>
        <p:spPr>
          <a:xfrm>
            <a:off x="230481" y="650764"/>
            <a:ext cx="11364858" cy="369332"/>
          </a:xfrm>
          <a:prstGeom prst="rect">
            <a:avLst/>
          </a:prstGeom>
          <a:noFill/>
        </p:spPr>
        <p:txBody>
          <a:bodyPr wrap="square">
            <a:spAutoFit/>
          </a:bodyPr>
          <a:lstStyle/>
          <a:p>
            <a:pPr>
              <a:lnSpc>
                <a:spcPct val="90000"/>
              </a:lnSpc>
              <a:spcBef>
                <a:spcPts val="1000"/>
              </a:spcBef>
            </a:pPr>
            <a:r>
              <a:rPr lang="en-US" sz="2000" dirty="0">
                <a:solidFill>
                  <a:srgbClr val="002060"/>
                </a:solidFill>
              </a:rPr>
              <a:t>Firmware upgrade from the Configuration Screen</a:t>
            </a:r>
          </a:p>
        </p:txBody>
      </p:sp>
      <p:sp>
        <p:nvSpPr>
          <p:cNvPr id="9" name="TextBox 8">
            <a:extLst>
              <a:ext uri="{FF2B5EF4-FFF2-40B4-BE49-F238E27FC236}">
                <a16:creationId xmlns:a16="http://schemas.microsoft.com/office/drawing/2014/main" id="{8159A41D-4E99-C79A-F100-D7DFAAB3D560}"/>
              </a:ext>
            </a:extLst>
          </p:cNvPr>
          <p:cNvSpPr txBox="1"/>
          <p:nvPr/>
        </p:nvSpPr>
        <p:spPr>
          <a:xfrm>
            <a:off x="7429339" y="4411827"/>
            <a:ext cx="4166000" cy="1171731"/>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nSpc>
                <a:spcPct val="150000"/>
              </a:lnSpc>
            </a:pPr>
            <a:r>
              <a:rPr lang="en-US" sz="1200" dirty="0">
                <a:latin typeface="Calibri (Body)"/>
              </a:rPr>
              <a:t>To initiate Firmware Upgrade tap on the button.</a:t>
            </a:r>
          </a:p>
          <a:p>
            <a:pPr>
              <a:lnSpc>
                <a:spcPct val="150000"/>
              </a:lnSpc>
            </a:pPr>
            <a:endParaRPr lang="en-US" sz="1200" dirty="0">
              <a:latin typeface="Calibri (Body)"/>
            </a:endParaRPr>
          </a:p>
          <a:p>
            <a:pPr>
              <a:lnSpc>
                <a:spcPct val="150000"/>
              </a:lnSpc>
            </a:pPr>
            <a:r>
              <a:rPr lang="en-US" sz="1200" dirty="0">
                <a:latin typeface="Calibri (Body)"/>
              </a:rPr>
              <a:t>The recommendation is that you stay close to the device and do not move while the action is performed. </a:t>
            </a:r>
          </a:p>
        </p:txBody>
      </p:sp>
    </p:spTree>
    <p:extLst>
      <p:ext uri="{BB962C8B-B14F-4D97-AF65-F5344CB8AC3E}">
        <p14:creationId xmlns:p14="http://schemas.microsoft.com/office/powerpoint/2010/main" val="1140357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42" name="Picture 41">
            <a:extLst>
              <a:ext uri="{FF2B5EF4-FFF2-40B4-BE49-F238E27FC236}">
                <a16:creationId xmlns:a16="http://schemas.microsoft.com/office/drawing/2014/main" id="{7EC2F6BC-A1D0-4B75-5CD4-9738EB47CD29}"/>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902770" y="1520669"/>
            <a:ext cx="6120000" cy="4590000"/>
          </a:xfrm>
          <a:prstGeom prst="rect">
            <a:avLst/>
          </a:prstGeom>
          <a:ln w="28575">
            <a:solidFill>
              <a:srgbClr val="002060"/>
            </a:solidFill>
          </a:ln>
        </p:spPr>
      </p:pic>
      <p:sp>
        <p:nvSpPr>
          <p:cNvPr id="52" name="TextBox 51">
            <a:extLst>
              <a:ext uri="{FF2B5EF4-FFF2-40B4-BE49-F238E27FC236}">
                <a16:creationId xmlns:a16="http://schemas.microsoft.com/office/drawing/2014/main" id="{44102AED-305D-18F8-41A6-1958105B58B6}"/>
              </a:ext>
            </a:extLst>
          </p:cNvPr>
          <p:cNvSpPr txBox="1"/>
          <p:nvPr/>
        </p:nvSpPr>
        <p:spPr>
          <a:xfrm>
            <a:off x="7429339" y="1649551"/>
            <a:ext cx="4166000" cy="1171731"/>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nSpc>
                <a:spcPct val="150000"/>
              </a:lnSpc>
            </a:pPr>
            <a:r>
              <a:rPr lang="en-US" sz="1200" dirty="0">
                <a:latin typeface="Calibri (Body)"/>
              </a:rPr>
              <a:t>All SmartTag3G/Smarttag4GV2/SmartTag5GV3 assigned to a user can be seen on the configuration screen and the ones where the Firmware is equal to or less than then will show an action button for the upgrade of firmware</a:t>
            </a:r>
          </a:p>
        </p:txBody>
      </p:sp>
      <p:sp>
        <p:nvSpPr>
          <p:cNvPr id="7" name="TextBox 6">
            <a:extLst>
              <a:ext uri="{FF2B5EF4-FFF2-40B4-BE49-F238E27FC236}">
                <a16:creationId xmlns:a16="http://schemas.microsoft.com/office/drawing/2014/main" id="{E47036CE-A301-456F-8D70-732A76E09A5B}"/>
              </a:ext>
            </a:extLst>
          </p:cNvPr>
          <p:cNvSpPr txBox="1"/>
          <p:nvPr/>
        </p:nvSpPr>
        <p:spPr>
          <a:xfrm>
            <a:off x="230481" y="650764"/>
            <a:ext cx="11364858" cy="369332"/>
          </a:xfrm>
          <a:prstGeom prst="rect">
            <a:avLst/>
          </a:prstGeom>
          <a:noFill/>
        </p:spPr>
        <p:txBody>
          <a:bodyPr wrap="square">
            <a:spAutoFit/>
          </a:bodyPr>
          <a:lstStyle/>
          <a:p>
            <a:pPr>
              <a:lnSpc>
                <a:spcPct val="90000"/>
              </a:lnSpc>
              <a:spcBef>
                <a:spcPts val="1000"/>
              </a:spcBef>
            </a:pPr>
            <a:r>
              <a:rPr lang="en-US" sz="2000" dirty="0">
                <a:solidFill>
                  <a:srgbClr val="002060"/>
                </a:solidFill>
              </a:rPr>
              <a:t>Firmware upgrade from the Configuration Screen</a:t>
            </a:r>
          </a:p>
        </p:txBody>
      </p:sp>
      <p:sp>
        <p:nvSpPr>
          <p:cNvPr id="9" name="TextBox 8">
            <a:extLst>
              <a:ext uri="{FF2B5EF4-FFF2-40B4-BE49-F238E27FC236}">
                <a16:creationId xmlns:a16="http://schemas.microsoft.com/office/drawing/2014/main" id="{8159A41D-4E99-C79A-F100-D7DFAAB3D560}"/>
              </a:ext>
            </a:extLst>
          </p:cNvPr>
          <p:cNvSpPr txBox="1"/>
          <p:nvPr/>
        </p:nvSpPr>
        <p:spPr>
          <a:xfrm>
            <a:off x="7429339" y="4411827"/>
            <a:ext cx="4166000" cy="1171731"/>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nSpc>
                <a:spcPct val="150000"/>
              </a:lnSpc>
            </a:pPr>
            <a:r>
              <a:rPr lang="en-US" sz="1200" dirty="0">
                <a:latin typeface="Calibri (Body)"/>
              </a:rPr>
              <a:t>To initiate Firmware Upgrade tap on the button.</a:t>
            </a:r>
          </a:p>
          <a:p>
            <a:pPr>
              <a:lnSpc>
                <a:spcPct val="150000"/>
              </a:lnSpc>
            </a:pPr>
            <a:endParaRPr lang="en-US" sz="1200" dirty="0">
              <a:latin typeface="Calibri (Body)"/>
            </a:endParaRPr>
          </a:p>
          <a:p>
            <a:pPr>
              <a:lnSpc>
                <a:spcPct val="150000"/>
              </a:lnSpc>
            </a:pPr>
            <a:r>
              <a:rPr lang="en-US" sz="1200" dirty="0">
                <a:latin typeface="Calibri (Body)"/>
              </a:rPr>
              <a:t>The recommendation is that you stay close to the device and do not move while the action is performed. </a:t>
            </a:r>
          </a:p>
        </p:txBody>
      </p:sp>
    </p:spTree>
    <p:extLst>
      <p:ext uri="{BB962C8B-B14F-4D97-AF65-F5344CB8AC3E}">
        <p14:creationId xmlns:p14="http://schemas.microsoft.com/office/powerpoint/2010/main" val="6595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10" name="TextBox 9">
            <a:extLst>
              <a:ext uri="{FF2B5EF4-FFF2-40B4-BE49-F238E27FC236}">
                <a16:creationId xmlns:a16="http://schemas.microsoft.com/office/drawing/2014/main" id="{06DD7D5A-190C-A979-1C50-B264447143FD}"/>
              </a:ext>
            </a:extLst>
          </p:cNvPr>
          <p:cNvSpPr txBox="1"/>
          <p:nvPr/>
        </p:nvSpPr>
        <p:spPr>
          <a:xfrm>
            <a:off x="230480" y="650710"/>
            <a:ext cx="11555119" cy="5103961"/>
          </a:xfrm>
          <a:prstGeom prst="rect">
            <a:avLst/>
          </a:prstGeom>
          <a:noFill/>
        </p:spPr>
        <p:txBody>
          <a:bodyPr wrap="square">
            <a:spAutoFit/>
          </a:bodyPr>
          <a:lstStyle/>
          <a:p>
            <a:pPr>
              <a:spcBef>
                <a:spcPts val="1000"/>
              </a:spcBef>
            </a:pPr>
            <a:r>
              <a:rPr lang="en-US" dirty="0">
                <a:solidFill>
                  <a:srgbClr val="002060"/>
                </a:solidFill>
              </a:rPr>
              <a:t>If a Smart Device must be removed from a cooler the proper procedure is,</a:t>
            </a:r>
          </a:p>
          <a:p>
            <a:pPr>
              <a:spcBef>
                <a:spcPts val="1000"/>
              </a:spcBef>
            </a:pPr>
            <a:endParaRPr lang="en-US" dirty="0">
              <a:solidFill>
                <a:srgbClr val="002060"/>
              </a:solidFill>
            </a:endParaRPr>
          </a:p>
          <a:p>
            <a:pPr marL="342900" indent="-342900">
              <a:spcBef>
                <a:spcPts val="1000"/>
              </a:spcBef>
              <a:buAutoNum type="arabicPeriod"/>
            </a:pPr>
            <a:r>
              <a:rPr lang="en-US" dirty="0">
                <a:solidFill>
                  <a:srgbClr val="002060"/>
                </a:solidFill>
              </a:rPr>
              <a:t>Log in to the Vision IoT application with BD credentials in whose territory is the cooler.</a:t>
            </a:r>
          </a:p>
          <a:p>
            <a:pPr marL="342900" indent="-342900">
              <a:spcBef>
                <a:spcPts val="1000"/>
              </a:spcBef>
              <a:buAutoNum type="arabicPeriod"/>
            </a:pPr>
            <a:endParaRPr lang="en-US" dirty="0">
              <a:solidFill>
                <a:srgbClr val="002060"/>
              </a:solidFill>
            </a:endParaRPr>
          </a:p>
          <a:p>
            <a:pPr>
              <a:spcBef>
                <a:spcPts val="1000"/>
              </a:spcBef>
            </a:pPr>
            <a:r>
              <a:rPr lang="en-US" dirty="0">
                <a:solidFill>
                  <a:srgbClr val="002060"/>
                </a:solidFill>
              </a:rPr>
              <a:t>2. Go to the Virtual Hub tab and make sure that all the data from the Smart Device is downloaded (the Virtual Hub tab should be in Foreground).</a:t>
            </a:r>
          </a:p>
          <a:p>
            <a:pPr>
              <a:spcBef>
                <a:spcPts val="1000"/>
              </a:spcBef>
            </a:pPr>
            <a:endParaRPr lang="en-US" dirty="0">
              <a:solidFill>
                <a:srgbClr val="002060"/>
              </a:solidFill>
            </a:endParaRPr>
          </a:p>
          <a:p>
            <a:pPr>
              <a:spcBef>
                <a:spcPts val="1000"/>
              </a:spcBef>
            </a:pPr>
            <a:r>
              <a:rPr lang="en-US" dirty="0">
                <a:solidFill>
                  <a:srgbClr val="002060"/>
                </a:solidFill>
              </a:rPr>
              <a:t>3. Find the outlet and the cooler inside where the Smart Device is installed.</a:t>
            </a:r>
          </a:p>
          <a:p>
            <a:pPr>
              <a:spcBef>
                <a:spcPts val="1000"/>
              </a:spcBef>
            </a:pPr>
            <a:endParaRPr lang="en-US" dirty="0">
              <a:solidFill>
                <a:srgbClr val="002060"/>
              </a:solidFill>
            </a:endParaRPr>
          </a:p>
          <a:p>
            <a:pPr>
              <a:spcBef>
                <a:spcPts val="1000"/>
              </a:spcBef>
            </a:pPr>
            <a:r>
              <a:rPr lang="en-US" dirty="0">
                <a:solidFill>
                  <a:srgbClr val="002060"/>
                </a:solidFill>
              </a:rPr>
              <a:t>4. Tap on the button Remove Association.</a:t>
            </a:r>
          </a:p>
          <a:p>
            <a:pPr>
              <a:spcBef>
                <a:spcPts val="1000"/>
              </a:spcBef>
            </a:pPr>
            <a:endParaRPr lang="en-US" dirty="0">
              <a:solidFill>
                <a:srgbClr val="002060"/>
              </a:solidFill>
            </a:endParaRPr>
          </a:p>
          <a:p>
            <a:pPr>
              <a:spcBef>
                <a:spcPts val="1000"/>
              </a:spcBef>
            </a:pPr>
            <a:r>
              <a:rPr lang="en-US" dirty="0">
                <a:solidFill>
                  <a:srgbClr val="002060"/>
                </a:solidFill>
              </a:rPr>
              <a:t>5. Physically remove the device (and if it is SmartTag/SmartVision also the magnet) from the cooler.</a:t>
            </a:r>
          </a:p>
          <a:p>
            <a:pPr>
              <a:spcBef>
                <a:spcPts val="1000"/>
              </a:spcBef>
            </a:pPr>
            <a:endParaRPr lang="en-US" dirty="0">
              <a:solidFill>
                <a:srgbClr val="002060"/>
              </a:solidFill>
            </a:endParaRPr>
          </a:p>
        </p:txBody>
      </p:sp>
      <p:sp>
        <p:nvSpPr>
          <p:cNvPr id="2" name="Rectangle 4">
            <a:extLst>
              <a:ext uri="{FF2B5EF4-FFF2-40B4-BE49-F238E27FC236}">
                <a16:creationId xmlns:a16="http://schemas.microsoft.com/office/drawing/2014/main" id="{B99974AD-1CE1-BD1A-A8ED-F1614C8F9B3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itle 1">
            <a:extLst>
              <a:ext uri="{FF2B5EF4-FFF2-40B4-BE49-F238E27FC236}">
                <a16:creationId xmlns:a16="http://schemas.microsoft.com/office/drawing/2014/main" id="{D1BFC907-04D4-DA91-7DF1-BF37AC18B57F}"/>
              </a:ext>
            </a:extLst>
          </p:cNvPr>
          <p:cNvSpPr>
            <a:spLocks noGrp="1"/>
          </p:cNvSpPr>
          <p:nvPr>
            <p:ph type="title"/>
          </p:nvPr>
        </p:nvSpPr>
        <p:spPr>
          <a:xfrm>
            <a:off x="231937" y="152179"/>
            <a:ext cx="10515600" cy="539915"/>
          </a:xfrm>
        </p:spPr>
        <p:txBody>
          <a:bodyPr>
            <a:noAutofit/>
          </a:bodyPr>
          <a:lstStyle/>
          <a:p>
            <a:r>
              <a:rPr lang="en-US" sz="2800" b="1" dirty="0">
                <a:solidFill>
                  <a:srgbClr val="FFC000"/>
                </a:solidFill>
              </a:rPr>
              <a:t>Smart Device Removal of Association and Reusage</a:t>
            </a:r>
          </a:p>
        </p:txBody>
      </p:sp>
    </p:spTree>
    <p:extLst>
      <p:ext uri="{BB962C8B-B14F-4D97-AF65-F5344CB8AC3E}">
        <p14:creationId xmlns:p14="http://schemas.microsoft.com/office/powerpoint/2010/main" val="355883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10" name="TextBox 9">
            <a:extLst>
              <a:ext uri="{FF2B5EF4-FFF2-40B4-BE49-F238E27FC236}">
                <a16:creationId xmlns:a16="http://schemas.microsoft.com/office/drawing/2014/main" id="{06DD7D5A-190C-A979-1C50-B264447143FD}"/>
              </a:ext>
            </a:extLst>
          </p:cNvPr>
          <p:cNvSpPr txBox="1"/>
          <p:nvPr/>
        </p:nvSpPr>
        <p:spPr>
          <a:xfrm>
            <a:off x="230480" y="650710"/>
            <a:ext cx="11555119" cy="5934958"/>
          </a:xfrm>
          <a:prstGeom prst="rect">
            <a:avLst/>
          </a:prstGeom>
          <a:noFill/>
        </p:spPr>
        <p:txBody>
          <a:bodyPr wrap="square">
            <a:spAutoFit/>
          </a:bodyPr>
          <a:lstStyle/>
          <a:p>
            <a:pPr>
              <a:spcBef>
                <a:spcPts val="1000"/>
              </a:spcBef>
            </a:pPr>
            <a:r>
              <a:rPr lang="en-US" dirty="0">
                <a:solidFill>
                  <a:srgbClr val="002060"/>
                </a:solidFill>
              </a:rPr>
              <a:t>The app should have internet access at that or later time for the data to be available to the server (but the app should have internet access before you attempt to install the same device again in this or another location). </a:t>
            </a:r>
          </a:p>
          <a:p>
            <a:pPr>
              <a:spcBef>
                <a:spcPts val="1000"/>
              </a:spcBef>
            </a:pPr>
            <a:r>
              <a:rPr lang="en-US" dirty="0">
                <a:solidFill>
                  <a:srgbClr val="002060"/>
                </a:solidFill>
              </a:rPr>
              <a:t>Once the iFSA download is in effect then the download should happen via iFSA, but the removal of association should happen via the Vision IoT application.</a:t>
            </a:r>
          </a:p>
          <a:p>
            <a:pPr>
              <a:spcBef>
                <a:spcPts val="1000"/>
              </a:spcBef>
            </a:pPr>
            <a:r>
              <a:rPr lang="en-US" dirty="0">
                <a:solidFill>
                  <a:srgbClr val="002060"/>
                </a:solidFill>
              </a:rPr>
              <a:t> </a:t>
            </a:r>
          </a:p>
          <a:p>
            <a:pPr>
              <a:spcBef>
                <a:spcPts val="1000"/>
              </a:spcBef>
            </a:pPr>
            <a:r>
              <a:rPr lang="en-US" dirty="0">
                <a:solidFill>
                  <a:srgbClr val="002060"/>
                </a:solidFill>
              </a:rPr>
              <a:t>If you want to install the same Smart Device to a different cooler,</a:t>
            </a:r>
          </a:p>
          <a:p>
            <a:pPr marL="342900" indent="-342900">
              <a:spcBef>
                <a:spcPts val="1000"/>
              </a:spcBef>
              <a:buAutoNum type="arabicPeriod"/>
            </a:pPr>
            <a:r>
              <a:rPr lang="en-US" dirty="0">
                <a:solidFill>
                  <a:srgbClr val="002060"/>
                </a:solidFill>
              </a:rPr>
              <a:t>Make sure you log in to the Vision IoT application again AFTER the Smart Device is uninstalled (this is required so that the server can send the proper information and settings to the application for the new installation).</a:t>
            </a:r>
          </a:p>
          <a:p>
            <a:pPr>
              <a:spcBef>
                <a:spcPts val="1000"/>
              </a:spcBef>
            </a:pPr>
            <a:r>
              <a:rPr lang="en-US" dirty="0">
                <a:solidFill>
                  <a:srgbClr val="002060"/>
                </a:solidFill>
              </a:rPr>
              <a:t>2. If you have just uninstalled the device make sure you log off and then log in again to the Vision IoT application</a:t>
            </a:r>
          </a:p>
          <a:p>
            <a:pPr>
              <a:spcBef>
                <a:spcPts val="1000"/>
              </a:spcBef>
            </a:pPr>
            <a:r>
              <a:rPr lang="en-US" dirty="0">
                <a:solidFill>
                  <a:srgbClr val="002060"/>
                </a:solidFill>
              </a:rPr>
              <a:t>3. If you are installing the device using a different tablet/app/BD username make sure that you’ve logged in after the device has been successfully uninstalled.</a:t>
            </a:r>
          </a:p>
          <a:p>
            <a:pPr>
              <a:spcBef>
                <a:spcPts val="1000"/>
              </a:spcBef>
            </a:pPr>
            <a:endParaRPr lang="en-US" dirty="0">
              <a:solidFill>
                <a:srgbClr val="002060"/>
              </a:solidFill>
            </a:endParaRPr>
          </a:p>
          <a:p>
            <a:pPr>
              <a:spcBef>
                <a:spcPts val="1000"/>
              </a:spcBef>
            </a:pPr>
            <a:endParaRPr lang="en-US" dirty="0">
              <a:solidFill>
                <a:srgbClr val="002060"/>
              </a:solidFill>
            </a:endParaRPr>
          </a:p>
          <a:p>
            <a:pPr>
              <a:spcBef>
                <a:spcPts val="1000"/>
              </a:spcBef>
            </a:pPr>
            <a:r>
              <a:rPr lang="en-US" b="1" dirty="0">
                <a:solidFill>
                  <a:srgbClr val="002060"/>
                </a:solidFill>
              </a:rPr>
              <a:t>Important</a:t>
            </a:r>
          </a:p>
          <a:p>
            <a:pPr>
              <a:spcBef>
                <a:spcPts val="1000"/>
              </a:spcBef>
            </a:pPr>
            <a:r>
              <a:rPr lang="en-US" b="1" dirty="0">
                <a:solidFill>
                  <a:srgbClr val="002060"/>
                </a:solidFill>
              </a:rPr>
              <a:t>1. The minimum device is iPad 8th Gen or higher is recommended. The minimum iOS version is 14.</a:t>
            </a:r>
          </a:p>
          <a:p>
            <a:pPr>
              <a:spcBef>
                <a:spcPts val="1000"/>
              </a:spcBef>
            </a:pPr>
            <a:r>
              <a:rPr lang="en-US" b="1" dirty="0">
                <a:solidFill>
                  <a:srgbClr val="002060"/>
                </a:solidFill>
              </a:rPr>
              <a:t>2. Only one user should log in at a time and if another user needs to log in the application should be reinstalled.</a:t>
            </a:r>
          </a:p>
        </p:txBody>
      </p:sp>
      <p:sp>
        <p:nvSpPr>
          <p:cNvPr id="2" name="Rectangle 4">
            <a:extLst>
              <a:ext uri="{FF2B5EF4-FFF2-40B4-BE49-F238E27FC236}">
                <a16:creationId xmlns:a16="http://schemas.microsoft.com/office/drawing/2014/main" id="{B99974AD-1CE1-BD1A-A8ED-F1614C8F9B3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435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Installation</a:t>
            </a:r>
          </a:p>
        </p:txBody>
      </p:sp>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231937" y="692094"/>
            <a:ext cx="11487331" cy="6013727"/>
          </a:xfrm>
        </p:spPr>
        <p:txBody>
          <a:bodyPr>
            <a:normAutofit/>
          </a:bodyPr>
          <a:lstStyle/>
          <a:p>
            <a:pPr marL="0" indent="0">
              <a:buNone/>
            </a:pPr>
            <a:r>
              <a:rPr lang="en-US" sz="1800" dirty="0">
                <a:solidFill>
                  <a:srgbClr val="002060"/>
                </a:solidFill>
              </a:rPr>
              <a:t>Open the App Store Application and Search the “</a:t>
            </a:r>
            <a:r>
              <a:rPr lang="en-US" sz="1800" b="1" dirty="0">
                <a:solidFill>
                  <a:srgbClr val="002060"/>
                </a:solidFill>
              </a:rPr>
              <a:t>Smart Cooler Installation</a:t>
            </a:r>
            <a:r>
              <a:rPr lang="en-US" sz="1800" dirty="0">
                <a:solidFill>
                  <a:srgbClr val="002060"/>
                </a:solidFill>
              </a:rPr>
              <a:t>” Application on App Store then Install the Application.</a:t>
            </a:r>
          </a:p>
          <a:p>
            <a:pPr marL="0" indent="0">
              <a:buNone/>
            </a:pPr>
            <a:r>
              <a:rPr lang="en-US" sz="1800" b="1" dirty="0">
                <a:solidFill>
                  <a:srgbClr val="002060"/>
                </a:solidFill>
              </a:rPr>
              <a:t>URL</a:t>
            </a:r>
            <a:r>
              <a:rPr lang="en-US" sz="1800" dirty="0">
                <a:solidFill>
                  <a:srgbClr val="002060"/>
                </a:solidFill>
              </a:rPr>
              <a:t>: </a:t>
            </a:r>
            <a:r>
              <a:rPr lang="en-US" sz="1800" dirty="0">
                <a:solidFill>
                  <a:srgbClr val="FFC000"/>
                </a:solidFill>
                <a:hlinkClick r:id="rId2"/>
              </a:rPr>
              <a:t>https://apps.apple.com/in/app/smart-cooler-installation/id1164462746</a:t>
            </a:r>
            <a:endParaRPr lang="en-US" sz="1800" dirty="0">
              <a:solidFill>
                <a:srgbClr val="FFC000"/>
              </a:solidFill>
            </a:endParaRPr>
          </a:p>
          <a:p>
            <a:pPr marL="0" indent="0">
              <a:buNone/>
            </a:pPr>
            <a:r>
              <a:rPr lang="en-US" sz="1800" b="1" dirty="0">
                <a:solidFill>
                  <a:srgbClr val="C00000"/>
                </a:solidFill>
              </a:rPr>
              <a:t>Important Note: Before installation of every new version delete the previous one.</a:t>
            </a:r>
          </a:p>
          <a:p>
            <a:pPr marL="0" indent="0">
              <a:buNone/>
            </a:pPr>
            <a:endParaRPr lang="en-US" sz="1800" dirty="0">
              <a:solidFill>
                <a:srgbClr val="FFC000"/>
              </a:solidFill>
            </a:endParaRPr>
          </a:p>
          <a:p>
            <a:pPr marL="0" indent="0">
              <a:buNone/>
            </a:pPr>
            <a:endParaRPr lang="en-MY" sz="3600" dirty="0"/>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8" name="Picture 7" descr="Graphical user interface, application, Teams&#10;&#10;Description automatically generated">
            <a:extLst>
              <a:ext uri="{FF2B5EF4-FFF2-40B4-BE49-F238E27FC236}">
                <a16:creationId xmlns:a16="http://schemas.microsoft.com/office/drawing/2014/main" id="{696E0ECF-F49D-7EEA-3E13-3DB8073180D8}"/>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13571" y="2383674"/>
            <a:ext cx="5400000" cy="4050000"/>
          </a:xfrm>
          <a:prstGeom prst="rect">
            <a:avLst/>
          </a:prstGeom>
          <a:ln w="28575">
            <a:solidFill>
              <a:srgbClr val="002060"/>
            </a:solidFill>
          </a:ln>
        </p:spPr>
      </p:pic>
      <p:pic>
        <p:nvPicPr>
          <p:cNvPr id="13" name="Picture 12">
            <a:extLst>
              <a:ext uri="{FF2B5EF4-FFF2-40B4-BE49-F238E27FC236}">
                <a16:creationId xmlns:a16="http://schemas.microsoft.com/office/drawing/2014/main" id="{00830F4F-1F8A-B5C9-648A-AC401CEADFA2}"/>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6378431" y="2383674"/>
            <a:ext cx="5400000" cy="4050000"/>
          </a:xfrm>
          <a:prstGeom prst="rect">
            <a:avLst/>
          </a:prstGeom>
          <a:ln w="28575">
            <a:solidFill>
              <a:srgbClr val="002060"/>
            </a:solidFill>
          </a:ln>
        </p:spPr>
      </p:pic>
    </p:spTree>
    <p:extLst>
      <p:ext uri="{BB962C8B-B14F-4D97-AF65-F5344CB8AC3E}">
        <p14:creationId xmlns:p14="http://schemas.microsoft.com/office/powerpoint/2010/main" val="266612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C1DC65-319E-4374-B4E5-0BD0A678C6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8728" y="935034"/>
            <a:ext cx="11014543" cy="4987932"/>
          </a:xfrm>
          <a:prstGeom prst="rect">
            <a:avLst/>
          </a:prstGeom>
          <a:ln w="28575">
            <a:noFill/>
          </a:ln>
        </p:spPr>
      </p:pic>
    </p:spTree>
    <p:extLst>
      <p:ext uri="{BB962C8B-B14F-4D97-AF65-F5344CB8AC3E}">
        <p14:creationId xmlns:p14="http://schemas.microsoft.com/office/powerpoint/2010/main" val="370235858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Permission</a:t>
            </a:r>
          </a:p>
        </p:txBody>
      </p:sp>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231937" y="692094"/>
            <a:ext cx="11487331" cy="6013727"/>
          </a:xfrm>
        </p:spPr>
        <p:txBody>
          <a:bodyPr>
            <a:normAutofit/>
          </a:bodyPr>
          <a:lstStyle/>
          <a:p>
            <a:pPr marL="0" indent="0">
              <a:buNone/>
            </a:pPr>
            <a:r>
              <a:rPr lang="en-US" sz="1800" dirty="0">
                <a:solidFill>
                  <a:srgbClr val="002060"/>
                </a:solidFill>
              </a:rPr>
              <a:t>After initial Installation &amp; launch, the Application will ask for permission to access.</a:t>
            </a:r>
          </a:p>
          <a:p>
            <a:pPr marL="0" indent="0">
              <a:buNone/>
            </a:pPr>
            <a:r>
              <a:rPr lang="en-US" sz="1800" b="1" dirty="0">
                <a:solidFill>
                  <a:srgbClr val="002060"/>
                </a:solidFill>
              </a:rPr>
              <a:t>Choose Server</a:t>
            </a:r>
            <a:r>
              <a:rPr lang="en-US" sz="1800" dirty="0">
                <a:solidFill>
                  <a:srgbClr val="002060"/>
                </a:solidFill>
              </a:rPr>
              <a:t>: For CCH, the server should be ATOS Codex, for other customers and QA another server should be chosen,</a:t>
            </a:r>
          </a:p>
          <a:p>
            <a:pPr marL="0" indent="0">
              <a:buNone/>
            </a:pPr>
            <a:endParaRPr lang="en-US" sz="1800" dirty="0">
              <a:solidFill>
                <a:srgbClr val="002060"/>
              </a:solidFill>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9" name="TextBox 8">
            <a:extLst>
              <a:ext uri="{FF2B5EF4-FFF2-40B4-BE49-F238E27FC236}">
                <a16:creationId xmlns:a16="http://schemas.microsoft.com/office/drawing/2014/main" id="{293453BA-CE2A-9DD6-E65D-823AF4971942}"/>
              </a:ext>
            </a:extLst>
          </p:cNvPr>
          <p:cNvSpPr txBox="1"/>
          <p:nvPr/>
        </p:nvSpPr>
        <p:spPr>
          <a:xfrm>
            <a:off x="6378431" y="3105803"/>
            <a:ext cx="5400000" cy="1674754"/>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Calibri (Body)"/>
              </a:rPr>
              <a:t>LOCATION PERMISSION</a:t>
            </a:r>
          </a:p>
          <a:p>
            <a:pPr marL="285750" indent="-285750">
              <a:lnSpc>
                <a:spcPct val="150000"/>
              </a:lnSpc>
              <a:buFont typeface="Wingdings" panose="05000000000000000000" pitchFamily="2" charset="2"/>
              <a:buChar char="§"/>
            </a:pPr>
            <a:r>
              <a:rPr lang="en-US" b="0" dirty="0">
                <a:solidFill>
                  <a:schemeClr val="bg1"/>
                </a:solidFill>
                <a:latin typeface="Calibri (Body)"/>
              </a:rPr>
              <a:t>For Location (so beacons can be found) - </a:t>
            </a:r>
            <a:r>
              <a:rPr lang="en-US" dirty="0">
                <a:solidFill>
                  <a:schemeClr val="bg1"/>
                </a:solidFill>
                <a:latin typeface="Calibri (Body)"/>
              </a:rPr>
              <a:t>C</a:t>
            </a:r>
            <a:r>
              <a:rPr lang="en-US" sz="1400" dirty="0">
                <a:solidFill>
                  <a:schemeClr val="bg1"/>
                </a:solidFill>
                <a:latin typeface="Calibri (Body)"/>
              </a:rPr>
              <a:t>hoose Allow While </a:t>
            </a:r>
            <a:r>
              <a:rPr lang="en-US" dirty="0">
                <a:latin typeface="Calibri (Body)"/>
              </a:rPr>
              <a:t>Using App </a:t>
            </a:r>
            <a:r>
              <a:rPr lang="en-US" sz="1400" dirty="0">
                <a:solidFill>
                  <a:schemeClr val="bg1"/>
                </a:solidFill>
                <a:latin typeface="Calibri (Body)"/>
              </a:rPr>
              <a:t>on iOS 13 and above</a:t>
            </a:r>
          </a:p>
          <a:p>
            <a:pPr marL="285750" indent="-285750">
              <a:lnSpc>
                <a:spcPct val="150000"/>
              </a:lnSpc>
              <a:buFont typeface="Wingdings" panose="05000000000000000000" pitchFamily="2" charset="2"/>
              <a:buChar char="§"/>
            </a:pPr>
            <a:r>
              <a:rPr lang="en-US" b="0" dirty="0">
                <a:latin typeface="Calibri (Body)"/>
              </a:rPr>
              <a:t>Then Go to the iPad Settings &gt; Application List &gt; Location &gt; Allow Location Access option is “Always”.</a:t>
            </a:r>
            <a:endParaRPr lang="en-US" sz="1400" b="0" dirty="0">
              <a:solidFill>
                <a:schemeClr val="bg1"/>
              </a:solidFill>
              <a:latin typeface="Calibri (Body)"/>
            </a:endParaRPr>
          </a:p>
        </p:txBody>
      </p:sp>
      <p:pic>
        <p:nvPicPr>
          <p:cNvPr id="10" name="Picture 9">
            <a:extLst>
              <a:ext uri="{FF2B5EF4-FFF2-40B4-BE49-F238E27FC236}">
                <a16:creationId xmlns:a16="http://schemas.microsoft.com/office/drawing/2014/main" id="{C316D435-95AE-1188-0FE8-43DB7A4F073B}"/>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413571" y="2402928"/>
            <a:ext cx="5400000" cy="4050000"/>
          </a:xfrm>
          <a:prstGeom prst="rect">
            <a:avLst/>
          </a:prstGeom>
          <a:ln w="28575">
            <a:solidFill>
              <a:srgbClr val="002060"/>
            </a:solidFill>
          </a:ln>
        </p:spPr>
      </p:pic>
    </p:spTree>
    <p:extLst>
      <p:ext uri="{BB962C8B-B14F-4D97-AF65-F5344CB8AC3E}">
        <p14:creationId xmlns:p14="http://schemas.microsoft.com/office/powerpoint/2010/main" val="57061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9" name="TextBox 8">
            <a:extLst>
              <a:ext uri="{FF2B5EF4-FFF2-40B4-BE49-F238E27FC236}">
                <a16:creationId xmlns:a16="http://schemas.microsoft.com/office/drawing/2014/main" id="{293453BA-CE2A-9DD6-E65D-823AF4971942}"/>
              </a:ext>
            </a:extLst>
          </p:cNvPr>
          <p:cNvSpPr txBox="1"/>
          <p:nvPr/>
        </p:nvSpPr>
        <p:spPr>
          <a:xfrm>
            <a:off x="6867205" y="3913716"/>
            <a:ext cx="5033482" cy="1028423"/>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latin typeface="Calibri (Body)"/>
              </a:rPr>
              <a:t>NOTIFICATION</a:t>
            </a:r>
            <a:r>
              <a:rPr lang="en-US" dirty="0">
                <a:solidFill>
                  <a:schemeClr val="bg1"/>
                </a:solidFill>
                <a:latin typeface="Calibri (Body)"/>
              </a:rPr>
              <a:t> PERMISSION</a:t>
            </a:r>
          </a:p>
          <a:p>
            <a:pPr marL="285750" indent="-285750">
              <a:lnSpc>
                <a:spcPct val="150000"/>
              </a:lnSpc>
              <a:buFont typeface="Wingdings" panose="05000000000000000000" pitchFamily="2" charset="2"/>
              <a:buChar char="§"/>
            </a:pPr>
            <a:r>
              <a:rPr lang="en-US" b="0" dirty="0">
                <a:solidFill>
                  <a:schemeClr val="bg1"/>
                </a:solidFill>
                <a:latin typeface="Calibri (Body)"/>
              </a:rPr>
              <a:t>Send notifications (to inform of data download) -&gt; Choose “Allow”</a:t>
            </a:r>
          </a:p>
        </p:txBody>
      </p:sp>
      <p:pic>
        <p:nvPicPr>
          <p:cNvPr id="10" name="Picture 9">
            <a:extLst>
              <a:ext uri="{FF2B5EF4-FFF2-40B4-BE49-F238E27FC236}">
                <a16:creationId xmlns:a16="http://schemas.microsoft.com/office/drawing/2014/main" id="{C316D435-95AE-1188-0FE8-43DB7A4F073B}"/>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413571" y="2402928"/>
            <a:ext cx="5400000" cy="4050000"/>
          </a:xfrm>
          <a:prstGeom prst="rect">
            <a:avLst/>
          </a:prstGeom>
          <a:ln w="28575">
            <a:solidFill>
              <a:srgbClr val="002060"/>
            </a:solidFill>
          </a:ln>
        </p:spPr>
      </p:pic>
    </p:spTree>
    <p:extLst>
      <p:ext uri="{BB962C8B-B14F-4D97-AF65-F5344CB8AC3E}">
        <p14:creationId xmlns:p14="http://schemas.microsoft.com/office/powerpoint/2010/main" val="369744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9" name="TextBox 8">
            <a:extLst>
              <a:ext uri="{FF2B5EF4-FFF2-40B4-BE49-F238E27FC236}">
                <a16:creationId xmlns:a16="http://schemas.microsoft.com/office/drawing/2014/main" id="{293453BA-CE2A-9DD6-E65D-823AF4971942}"/>
              </a:ext>
            </a:extLst>
          </p:cNvPr>
          <p:cNvSpPr txBox="1"/>
          <p:nvPr/>
        </p:nvSpPr>
        <p:spPr>
          <a:xfrm>
            <a:off x="6867205" y="3913716"/>
            <a:ext cx="5033482" cy="1028423"/>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latin typeface="Calibri (Body)"/>
              </a:rPr>
              <a:t>BLUETOOTH</a:t>
            </a:r>
            <a:r>
              <a:rPr lang="en-US" dirty="0">
                <a:solidFill>
                  <a:schemeClr val="bg1"/>
                </a:solidFill>
                <a:latin typeface="Calibri (Body)"/>
              </a:rPr>
              <a:t> PERMISSION</a:t>
            </a:r>
          </a:p>
          <a:p>
            <a:pPr marL="285750" indent="-285750">
              <a:lnSpc>
                <a:spcPct val="150000"/>
              </a:lnSpc>
              <a:buFont typeface="Wingdings" panose="05000000000000000000" pitchFamily="2" charset="2"/>
              <a:buChar char="§"/>
            </a:pPr>
            <a:r>
              <a:rPr lang="en-US" b="0" dirty="0">
                <a:solidFill>
                  <a:schemeClr val="bg1"/>
                </a:solidFill>
                <a:latin typeface="Calibri (Body)"/>
              </a:rPr>
              <a:t>Access the Bluetooth (to scan barcodes) – the first prompt on the Outlet screen -&gt; Choose “OK”.</a:t>
            </a:r>
          </a:p>
        </p:txBody>
      </p:sp>
      <p:pic>
        <p:nvPicPr>
          <p:cNvPr id="10" name="Picture 9">
            <a:extLst>
              <a:ext uri="{FF2B5EF4-FFF2-40B4-BE49-F238E27FC236}">
                <a16:creationId xmlns:a16="http://schemas.microsoft.com/office/drawing/2014/main" id="{C316D435-95AE-1188-0FE8-43DB7A4F073B}"/>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413571" y="2402928"/>
            <a:ext cx="5400000" cy="4050000"/>
          </a:xfrm>
          <a:prstGeom prst="rect">
            <a:avLst/>
          </a:prstGeom>
          <a:ln w="28575">
            <a:solidFill>
              <a:srgbClr val="002060"/>
            </a:solidFill>
          </a:ln>
        </p:spPr>
      </p:pic>
    </p:spTree>
    <p:extLst>
      <p:ext uri="{BB962C8B-B14F-4D97-AF65-F5344CB8AC3E}">
        <p14:creationId xmlns:p14="http://schemas.microsoft.com/office/powerpoint/2010/main" val="283768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Login</a:t>
            </a:r>
          </a:p>
        </p:txBody>
      </p:sp>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231937" y="733424"/>
            <a:ext cx="11698294" cy="5850255"/>
          </a:xfrm>
        </p:spPr>
        <p:txBody>
          <a:bodyPr>
            <a:noAutofit/>
          </a:bodyPr>
          <a:lstStyle/>
          <a:p>
            <a:pPr marL="0" indent="0">
              <a:buNone/>
            </a:pPr>
            <a:r>
              <a:rPr lang="en-US" sz="2000" dirty="0">
                <a:solidFill>
                  <a:srgbClr val="002060"/>
                </a:solidFill>
              </a:rPr>
              <a:t>After successfully installing the Smart Cooler Installation Application from App Store. Open the Application, and the application will redirect to Login Page. Select the server from the server list and Login with valid Credentials.</a:t>
            </a:r>
            <a:endParaRPr lang="en-MY" sz="2000" dirty="0"/>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17" name="Picture 16">
            <a:extLst>
              <a:ext uri="{FF2B5EF4-FFF2-40B4-BE49-F238E27FC236}">
                <a16:creationId xmlns:a16="http://schemas.microsoft.com/office/drawing/2014/main" id="{ADCDF81E-8D36-A210-F451-ED4D9CCB0401}"/>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413571" y="2402928"/>
            <a:ext cx="5400000" cy="4050000"/>
          </a:xfrm>
          <a:prstGeom prst="rect">
            <a:avLst/>
          </a:prstGeom>
          <a:ln w="28575">
            <a:solidFill>
              <a:srgbClr val="002060"/>
            </a:solidFill>
          </a:ln>
        </p:spPr>
      </p:pic>
      <p:sp>
        <p:nvSpPr>
          <p:cNvPr id="23" name="TextBox 22">
            <a:extLst>
              <a:ext uri="{FF2B5EF4-FFF2-40B4-BE49-F238E27FC236}">
                <a16:creationId xmlns:a16="http://schemas.microsoft.com/office/drawing/2014/main" id="{544FA064-FC2C-72D1-1A02-328CED77321C}"/>
              </a:ext>
            </a:extLst>
          </p:cNvPr>
          <p:cNvSpPr txBox="1"/>
          <p:nvPr/>
        </p:nvSpPr>
        <p:spPr>
          <a:xfrm>
            <a:off x="6081084" y="2442769"/>
            <a:ext cx="5834231" cy="397031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b="0" dirty="0"/>
              <a:t>The Change from v. 2.7 is that All data (outlets, assets, remote commands, firmware) is downloaded before showing the Outlet Screen.</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Bluetooth also should be enabled as well as location services.</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The application requires an internet connection for initial login. </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After the initial log in the application can work in Offline mode provided that the same username &amp; password as the one in the online login is used.</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All versions after and including 1.7 do not download device data by default. If you wish to enable this option, you should toggle the switch at the VH screen which is titled “Only Remote Command”</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Minimum device requirements – iPad 8th Gen and Above Models.</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The Minimum iOS version is 14 and Above.</a:t>
            </a:r>
          </a:p>
        </p:txBody>
      </p:sp>
    </p:spTree>
    <p:extLst>
      <p:ext uri="{BB962C8B-B14F-4D97-AF65-F5344CB8AC3E}">
        <p14:creationId xmlns:p14="http://schemas.microsoft.com/office/powerpoint/2010/main" val="372814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17" name="Picture 16">
            <a:extLst>
              <a:ext uri="{FF2B5EF4-FFF2-40B4-BE49-F238E27FC236}">
                <a16:creationId xmlns:a16="http://schemas.microsoft.com/office/drawing/2014/main" id="{ADCDF81E-8D36-A210-F451-ED4D9CCB0401}"/>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413571" y="2402928"/>
            <a:ext cx="5400000" cy="4050000"/>
          </a:xfrm>
          <a:prstGeom prst="rect">
            <a:avLst/>
          </a:prstGeom>
          <a:ln w="28575">
            <a:solidFill>
              <a:srgbClr val="002060"/>
            </a:solidFill>
          </a:ln>
        </p:spPr>
      </p:pic>
      <p:pic>
        <p:nvPicPr>
          <p:cNvPr id="18" name="Picture 17">
            <a:extLst>
              <a:ext uri="{FF2B5EF4-FFF2-40B4-BE49-F238E27FC236}">
                <a16:creationId xmlns:a16="http://schemas.microsoft.com/office/drawing/2014/main" id="{F8BA4BA9-FC0D-4AD1-CC13-7E0C4BD2CE6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6378429" y="2402928"/>
            <a:ext cx="5400000" cy="4050000"/>
          </a:xfrm>
          <a:prstGeom prst="rect">
            <a:avLst/>
          </a:prstGeom>
          <a:ln w="28575">
            <a:solidFill>
              <a:srgbClr val="002060"/>
            </a:solidFill>
          </a:ln>
        </p:spPr>
      </p:pic>
      <p:sp>
        <p:nvSpPr>
          <p:cNvPr id="10" name="TextBox 9">
            <a:extLst>
              <a:ext uri="{FF2B5EF4-FFF2-40B4-BE49-F238E27FC236}">
                <a16:creationId xmlns:a16="http://schemas.microsoft.com/office/drawing/2014/main" id="{0D81920C-7515-60B9-52A5-1942F94E837A}"/>
              </a:ext>
            </a:extLst>
          </p:cNvPr>
          <p:cNvSpPr txBox="1"/>
          <p:nvPr/>
        </p:nvSpPr>
        <p:spPr>
          <a:xfrm>
            <a:off x="413571" y="768823"/>
            <a:ext cx="11364858" cy="646331"/>
          </a:xfrm>
          <a:prstGeom prst="rect">
            <a:avLst/>
          </a:prstGeom>
          <a:noFill/>
        </p:spPr>
        <p:txBody>
          <a:bodyPr wrap="square">
            <a:spAutoFit/>
          </a:bodyPr>
          <a:lstStyle/>
          <a:p>
            <a:pPr>
              <a:lnSpc>
                <a:spcPct val="90000"/>
              </a:lnSpc>
              <a:spcBef>
                <a:spcPts val="1000"/>
              </a:spcBef>
            </a:pPr>
            <a:r>
              <a:rPr lang="en-US" sz="2000" dirty="0">
                <a:solidFill>
                  <a:srgbClr val="002060"/>
                </a:solidFill>
              </a:rPr>
              <a:t>The Change from v. 2.7 is that All data (Outlets &amp; Assets, Remote Commands, Firmware Information, and Unassigned Devices ) is downloaded before showing the Outlet Screen.</a:t>
            </a:r>
          </a:p>
        </p:txBody>
      </p:sp>
    </p:spTree>
    <p:extLst>
      <p:ext uri="{BB962C8B-B14F-4D97-AF65-F5344CB8AC3E}">
        <p14:creationId xmlns:p14="http://schemas.microsoft.com/office/powerpoint/2010/main" val="243034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pic>
        <p:nvPicPr>
          <p:cNvPr id="17" name="Picture 16">
            <a:extLst>
              <a:ext uri="{FF2B5EF4-FFF2-40B4-BE49-F238E27FC236}">
                <a16:creationId xmlns:a16="http://schemas.microsoft.com/office/drawing/2014/main" id="{ADCDF81E-8D36-A210-F451-ED4D9CCB0401}"/>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413571" y="2402928"/>
            <a:ext cx="5400000" cy="4050000"/>
          </a:xfrm>
          <a:prstGeom prst="rect">
            <a:avLst/>
          </a:prstGeom>
          <a:ln w="28575">
            <a:solidFill>
              <a:srgbClr val="002060"/>
            </a:solidFill>
          </a:ln>
        </p:spPr>
      </p:pic>
      <p:sp>
        <p:nvSpPr>
          <p:cNvPr id="10" name="TextBox 9">
            <a:extLst>
              <a:ext uri="{FF2B5EF4-FFF2-40B4-BE49-F238E27FC236}">
                <a16:creationId xmlns:a16="http://schemas.microsoft.com/office/drawing/2014/main" id="{0D81920C-7515-60B9-52A5-1942F94E837A}"/>
              </a:ext>
            </a:extLst>
          </p:cNvPr>
          <p:cNvSpPr txBox="1"/>
          <p:nvPr/>
        </p:nvSpPr>
        <p:spPr>
          <a:xfrm>
            <a:off x="413571" y="768823"/>
            <a:ext cx="11364858" cy="646331"/>
          </a:xfrm>
          <a:prstGeom prst="rect">
            <a:avLst/>
          </a:prstGeom>
          <a:noFill/>
        </p:spPr>
        <p:txBody>
          <a:bodyPr wrap="square">
            <a:spAutoFit/>
          </a:bodyPr>
          <a:lstStyle/>
          <a:p>
            <a:pPr>
              <a:lnSpc>
                <a:spcPct val="90000"/>
              </a:lnSpc>
              <a:spcBef>
                <a:spcPts val="1000"/>
              </a:spcBef>
            </a:pPr>
            <a:r>
              <a:rPr lang="en-US" sz="2000" dirty="0">
                <a:solidFill>
                  <a:srgbClr val="002060"/>
                </a:solidFill>
              </a:rPr>
              <a:t>Upon the first login, the application will ask for access to the camera which is needed for scanning Barcodes. This permission should be enabled.</a:t>
            </a:r>
          </a:p>
        </p:txBody>
      </p:sp>
    </p:spTree>
    <p:extLst>
      <p:ext uri="{BB962C8B-B14F-4D97-AF65-F5344CB8AC3E}">
        <p14:creationId xmlns:p14="http://schemas.microsoft.com/office/powerpoint/2010/main" val="262291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8" name="Title 1">
            <a:extLst>
              <a:ext uri="{FF2B5EF4-FFF2-40B4-BE49-F238E27FC236}">
                <a16:creationId xmlns:a16="http://schemas.microsoft.com/office/drawing/2014/main" id="{8FA84545-E011-C356-F4C2-215A3AF585C6}"/>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Installation Screen</a:t>
            </a:r>
          </a:p>
        </p:txBody>
      </p:sp>
      <p:pic>
        <p:nvPicPr>
          <p:cNvPr id="42" name="Picture 41">
            <a:extLst>
              <a:ext uri="{FF2B5EF4-FFF2-40B4-BE49-F238E27FC236}">
                <a16:creationId xmlns:a16="http://schemas.microsoft.com/office/drawing/2014/main" id="{7EC2F6BC-A1D0-4B75-5CD4-9738EB47CD29}"/>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2788014" y="1158145"/>
            <a:ext cx="6120000" cy="4680000"/>
          </a:xfrm>
          <a:prstGeom prst="rect">
            <a:avLst/>
          </a:prstGeom>
          <a:ln w="28575">
            <a:solidFill>
              <a:srgbClr val="002060"/>
            </a:solidFill>
          </a:ln>
        </p:spPr>
      </p:pic>
      <p:sp>
        <p:nvSpPr>
          <p:cNvPr id="43" name="TextBox 42">
            <a:extLst>
              <a:ext uri="{FF2B5EF4-FFF2-40B4-BE49-F238E27FC236}">
                <a16:creationId xmlns:a16="http://schemas.microsoft.com/office/drawing/2014/main" id="{71EFC03C-3EDE-3078-4BA9-E24027E177AD}"/>
              </a:ext>
            </a:extLst>
          </p:cNvPr>
          <p:cNvSpPr txBox="1"/>
          <p:nvPr/>
        </p:nvSpPr>
        <p:spPr>
          <a:xfrm>
            <a:off x="210960" y="5170100"/>
            <a:ext cx="2177001" cy="600164"/>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100" dirty="0">
                <a:latin typeface="Calibri (Body)"/>
              </a:rPr>
              <a:t>Total # of outlets in BD territory and how many have been loaded, outlets are loaded at startup.</a:t>
            </a:r>
            <a:endParaRPr lang="en-US" sz="1100" b="0" dirty="0">
              <a:solidFill>
                <a:schemeClr val="bg1"/>
              </a:solidFill>
              <a:latin typeface="Calibri (Body)"/>
            </a:endParaRPr>
          </a:p>
        </p:txBody>
      </p:sp>
      <p:cxnSp>
        <p:nvCxnSpPr>
          <p:cNvPr id="44" name="Straight Arrow Connector 43">
            <a:extLst>
              <a:ext uri="{FF2B5EF4-FFF2-40B4-BE49-F238E27FC236}">
                <a16:creationId xmlns:a16="http://schemas.microsoft.com/office/drawing/2014/main" id="{6D6461C4-2955-C46C-E634-E9F46618DC09}"/>
              </a:ext>
            </a:extLst>
          </p:cNvPr>
          <p:cNvCxnSpPr>
            <a:cxnSpLocks/>
            <a:stCxn id="43" idx="3"/>
          </p:cNvCxnSpPr>
          <p:nvPr/>
        </p:nvCxnSpPr>
        <p:spPr>
          <a:xfrm>
            <a:off x="2387961" y="5470182"/>
            <a:ext cx="400051" cy="21624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06EED48-A591-6569-D6EA-8A0FD072C43A}"/>
              </a:ext>
            </a:extLst>
          </p:cNvPr>
          <p:cNvSpPr txBox="1"/>
          <p:nvPr/>
        </p:nvSpPr>
        <p:spPr>
          <a:xfrm>
            <a:off x="9287946" y="5190339"/>
            <a:ext cx="2577054" cy="46166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l"/>
            <a:r>
              <a:rPr lang="en-US" sz="1200" dirty="0">
                <a:latin typeface="Calibri (Body)"/>
              </a:rPr>
              <a:t>Tap on Setup to enter the Outlet and view assigned Coolers.</a:t>
            </a:r>
            <a:endParaRPr lang="en-US" sz="1200" b="0" dirty="0">
              <a:solidFill>
                <a:schemeClr val="bg1"/>
              </a:solidFill>
              <a:latin typeface="Calibri (Body)"/>
            </a:endParaRPr>
          </a:p>
        </p:txBody>
      </p:sp>
      <p:cxnSp>
        <p:nvCxnSpPr>
          <p:cNvPr id="47" name="Straight Arrow Connector 46">
            <a:extLst>
              <a:ext uri="{FF2B5EF4-FFF2-40B4-BE49-F238E27FC236}">
                <a16:creationId xmlns:a16="http://schemas.microsoft.com/office/drawing/2014/main" id="{0BA7506B-F482-EA2E-4D3D-F591654CC444}"/>
              </a:ext>
            </a:extLst>
          </p:cNvPr>
          <p:cNvCxnSpPr>
            <a:cxnSpLocks/>
            <a:stCxn id="46" idx="1"/>
          </p:cNvCxnSpPr>
          <p:nvPr/>
        </p:nvCxnSpPr>
        <p:spPr>
          <a:xfrm flipH="1" flipV="1">
            <a:off x="8505825" y="4295775"/>
            <a:ext cx="782121" cy="112539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4102AED-305D-18F8-41A6-1958105B58B6}"/>
              </a:ext>
            </a:extLst>
          </p:cNvPr>
          <p:cNvSpPr txBox="1"/>
          <p:nvPr/>
        </p:nvSpPr>
        <p:spPr>
          <a:xfrm>
            <a:off x="9287946" y="1911879"/>
            <a:ext cx="2565786" cy="830997"/>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l"/>
            <a:r>
              <a:rPr lang="en-US" sz="1200" dirty="0">
                <a:latin typeface="Calibri (Body)"/>
              </a:rPr>
              <a:t>If a cooler can’t be found via the barcode scanner, then enter the Technical ID or Serial Number here to find it.</a:t>
            </a:r>
            <a:endParaRPr lang="en-US" sz="1200" b="0" dirty="0">
              <a:solidFill>
                <a:schemeClr val="bg1"/>
              </a:solidFill>
              <a:latin typeface="Calibri (Body)"/>
            </a:endParaRPr>
          </a:p>
        </p:txBody>
      </p:sp>
      <p:cxnSp>
        <p:nvCxnSpPr>
          <p:cNvPr id="53" name="Straight Arrow Connector 52">
            <a:extLst>
              <a:ext uri="{FF2B5EF4-FFF2-40B4-BE49-F238E27FC236}">
                <a16:creationId xmlns:a16="http://schemas.microsoft.com/office/drawing/2014/main" id="{1ED18485-5219-260C-8B06-66FC58C20194}"/>
              </a:ext>
            </a:extLst>
          </p:cNvPr>
          <p:cNvCxnSpPr>
            <a:cxnSpLocks/>
            <a:stCxn id="52" idx="1"/>
          </p:cNvCxnSpPr>
          <p:nvPr/>
        </p:nvCxnSpPr>
        <p:spPr>
          <a:xfrm flipH="1">
            <a:off x="8908014" y="2327378"/>
            <a:ext cx="379932"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0E5172F-4915-8B3F-C198-3827104A7653}"/>
              </a:ext>
            </a:extLst>
          </p:cNvPr>
          <p:cNvSpPr txBox="1"/>
          <p:nvPr/>
        </p:nvSpPr>
        <p:spPr>
          <a:xfrm>
            <a:off x="2835535" y="4742233"/>
            <a:ext cx="5141575" cy="46166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l"/>
            <a:r>
              <a:rPr lang="en-US" sz="1200" dirty="0">
                <a:latin typeface="Calibri (Body)"/>
              </a:rPr>
              <a:t>Only the nearest outlets will be shown, for each one the Outlet name, address &amp; code will be displayed.</a:t>
            </a:r>
            <a:endParaRPr lang="en-US" sz="1200" b="0" dirty="0">
              <a:solidFill>
                <a:schemeClr val="bg1"/>
              </a:solidFill>
              <a:latin typeface="Calibri (Body)"/>
            </a:endParaRPr>
          </a:p>
        </p:txBody>
      </p:sp>
      <p:sp>
        <p:nvSpPr>
          <p:cNvPr id="55" name="TextBox 54">
            <a:extLst>
              <a:ext uri="{FF2B5EF4-FFF2-40B4-BE49-F238E27FC236}">
                <a16:creationId xmlns:a16="http://schemas.microsoft.com/office/drawing/2014/main" id="{3DF0DDC6-6C6F-89FA-279F-3C563454AA41}"/>
              </a:ext>
            </a:extLst>
          </p:cNvPr>
          <p:cNvSpPr txBox="1"/>
          <p:nvPr/>
        </p:nvSpPr>
        <p:spPr>
          <a:xfrm>
            <a:off x="231937" y="1980580"/>
            <a:ext cx="2164877" cy="1015663"/>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200" dirty="0">
                <a:latin typeface="Calibri (Body)"/>
              </a:rPr>
              <a:t>Tap to start the camera and scan the Cooler Barcode. If a cooler is found the association menu for this cooler will be shown.</a:t>
            </a:r>
            <a:endParaRPr lang="en-US" sz="1200" b="0" dirty="0">
              <a:solidFill>
                <a:schemeClr val="bg1"/>
              </a:solidFill>
              <a:latin typeface="Calibri (Body)"/>
            </a:endParaRPr>
          </a:p>
        </p:txBody>
      </p:sp>
      <p:cxnSp>
        <p:nvCxnSpPr>
          <p:cNvPr id="56" name="Straight Arrow Connector 55">
            <a:extLst>
              <a:ext uri="{FF2B5EF4-FFF2-40B4-BE49-F238E27FC236}">
                <a16:creationId xmlns:a16="http://schemas.microsoft.com/office/drawing/2014/main" id="{E5F5084E-7F3E-5151-B965-EB6869928802}"/>
              </a:ext>
            </a:extLst>
          </p:cNvPr>
          <p:cNvCxnSpPr>
            <a:cxnSpLocks/>
            <a:stCxn id="55" idx="3"/>
          </p:cNvCxnSpPr>
          <p:nvPr/>
        </p:nvCxnSpPr>
        <p:spPr>
          <a:xfrm>
            <a:off x="2396814" y="2488412"/>
            <a:ext cx="391198"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6F2D14A-7002-983A-0BAD-068E826244A7}"/>
              </a:ext>
            </a:extLst>
          </p:cNvPr>
          <p:cNvSpPr txBox="1"/>
          <p:nvPr/>
        </p:nvSpPr>
        <p:spPr>
          <a:xfrm>
            <a:off x="9287946" y="1155477"/>
            <a:ext cx="2565786" cy="46166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200" dirty="0">
                <a:latin typeface="Calibri (Body)"/>
              </a:rPr>
              <a:t>Tap on this icon to show all outlets, not only the nearest ones</a:t>
            </a:r>
            <a:endParaRPr lang="en-US" sz="1200" b="0" dirty="0">
              <a:solidFill>
                <a:schemeClr val="bg1"/>
              </a:solidFill>
              <a:latin typeface="Calibri (Body)"/>
            </a:endParaRPr>
          </a:p>
        </p:txBody>
      </p:sp>
      <p:cxnSp>
        <p:nvCxnSpPr>
          <p:cNvPr id="58" name="Straight Arrow Connector 57">
            <a:extLst>
              <a:ext uri="{FF2B5EF4-FFF2-40B4-BE49-F238E27FC236}">
                <a16:creationId xmlns:a16="http://schemas.microsoft.com/office/drawing/2014/main" id="{DB840B36-7DD5-FA57-9A1A-BA08B7DA9E3C}"/>
              </a:ext>
            </a:extLst>
          </p:cNvPr>
          <p:cNvCxnSpPr>
            <a:cxnSpLocks/>
            <a:stCxn id="57" idx="1"/>
          </p:cNvCxnSpPr>
          <p:nvPr/>
        </p:nvCxnSpPr>
        <p:spPr>
          <a:xfrm flipH="1">
            <a:off x="8851464" y="1386310"/>
            <a:ext cx="436482" cy="33054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677EDFD-8CB6-7FD6-CE89-55F8FF60FCFE}"/>
              </a:ext>
            </a:extLst>
          </p:cNvPr>
          <p:cNvSpPr txBox="1"/>
          <p:nvPr/>
        </p:nvSpPr>
        <p:spPr>
          <a:xfrm>
            <a:off x="243205" y="1450214"/>
            <a:ext cx="2164877" cy="46166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r>
              <a:rPr lang="en-US" sz="1200" dirty="0">
                <a:latin typeface="Calibri (Body)"/>
              </a:rPr>
              <a:t>Use this box to quickly search for the outlet by name</a:t>
            </a:r>
            <a:endParaRPr lang="en-US" sz="1200" b="0" dirty="0">
              <a:solidFill>
                <a:schemeClr val="bg1"/>
              </a:solidFill>
              <a:latin typeface="Calibri (Body)"/>
            </a:endParaRPr>
          </a:p>
        </p:txBody>
      </p:sp>
      <p:cxnSp>
        <p:nvCxnSpPr>
          <p:cNvPr id="60" name="Straight Arrow Connector 59">
            <a:extLst>
              <a:ext uri="{FF2B5EF4-FFF2-40B4-BE49-F238E27FC236}">
                <a16:creationId xmlns:a16="http://schemas.microsoft.com/office/drawing/2014/main" id="{C23881A0-B211-B69C-1362-08FF8C19ECD6}"/>
              </a:ext>
            </a:extLst>
          </p:cNvPr>
          <p:cNvCxnSpPr>
            <a:cxnSpLocks/>
            <a:stCxn id="59" idx="3"/>
          </p:cNvCxnSpPr>
          <p:nvPr/>
        </p:nvCxnSpPr>
        <p:spPr>
          <a:xfrm flipV="1">
            <a:off x="2408082" y="1681046"/>
            <a:ext cx="379930" cy="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4704B25-6AD9-BF5C-F6DF-33C98A040F57}"/>
              </a:ext>
            </a:extLst>
          </p:cNvPr>
          <p:cNvSpPr txBox="1"/>
          <p:nvPr/>
        </p:nvSpPr>
        <p:spPr>
          <a:xfrm>
            <a:off x="9299214" y="2867112"/>
            <a:ext cx="2565786" cy="2148345"/>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l">
              <a:lnSpc>
                <a:spcPct val="150000"/>
              </a:lnSpc>
            </a:pPr>
            <a:r>
              <a:rPr lang="en-US" sz="900" dirty="0">
                <a:latin typeface="Calibri (Body)"/>
              </a:rPr>
              <a:t>Coolers – 10</a:t>
            </a:r>
          </a:p>
          <a:p>
            <a:pPr algn="l">
              <a:lnSpc>
                <a:spcPct val="150000"/>
              </a:lnSpc>
            </a:pPr>
            <a:r>
              <a:rPr lang="en-US" sz="900" dirty="0">
                <a:latin typeface="Calibri (Body)"/>
              </a:rPr>
              <a:t>Shows the number of coolers in the outlet</a:t>
            </a:r>
          </a:p>
          <a:p>
            <a:pPr algn="l">
              <a:lnSpc>
                <a:spcPct val="150000"/>
              </a:lnSpc>
            </a:pPr>
            <a:r>
              <a:rPr lang="en-US" sz="900" dirty="0">
                <a:latin typeface="Calibri (Body)"/>
              </a:rPr>
              <a:t>The color of the dot shows the status</a:t>
            </a:r>
          </a:p>
          <a:p>
            <a:pPr marL="171450" indent="-171450" algn="l">
              <a:lnSpc>
                <a:spcPct val="150000"/>
              </a:lnSpc>
              <a:buFont typeface="Wingdings" panose="05000000000000000000" pitchFamily="2" charset="2"/>
              <a:buChar char="§"/>
            </a:pPr>
            <a:r>
              <a:rPr lang="en-US" sz="900" dirty="0">
                <a:latin typeface="Calibri (Body)"/>
              </a:rPr>
              <a:t> Red – no cooler in the Outlet is associated with Smart Device</a:t>
            </a:r>
          </a:p>
          <a:p>
            <a:pPr marL="171450" indent="-171450" algn="l">
              <a:lnSpc>
                <a:spcPct val="150000"/>
              </a:lnSpc>
              <a:buFont typeface="Wingdings" panose="05000000000000000000" pitchFamily="2" charset="2"/>
              <a:buChar char="§"/>
            </a:pPr>
            <a:r>
              <a:rPr lang="en-US" sz="900" dirty="0">
                <a:latin typeface="Calibri (Body)"/>
              </a:rPr>
              <a:t> Orange – some coolers in the outlet have been associated with smart devices, but not all</a:t>
            </a:r>
          </a:p>
          <a:p>
            <a:pPr marL="171450" indent="-171450" algn="l">
              <a:lnSpc>
                <a:spcPct val="150000"/>
              </a:lnSpc>
              <a:buFont typeface="Wingdings" panose="05000000000000000000" pitchFamily="2" charset="2"/>
              <a:buChar char="§"/>
            </a:pPr>
            <a:r>
              <a:rPr lang="en-US" sz="900" dirty="0">
                <a:latin typeface="Calibri (Body)"/>
              </a:rPr>
              <a:t> Green – all coolers in this outlet have been associated with smart devices</a:t>
            </a:r>
          </a:p>
        </p:txBody>
      </p:sp>
      <p:cxnSp>
        <p:nvCxnSpPr>
          <p:cNvPr id="62" name="Straight Arrow Connector 61">
            <a:extLst>
              <a:ext uri="{FF2B5EF4-FFF2-40B4-BE49-F238E27FC236}">
                <a16:creationId xmlns:a16="http://schemas.microsoft.com/office/drawing/2014/main" id="{F3C027B3-B72C-B595-4CDC-82C88D1AB201}"/>
              </a:ext>
            </a:extLst>
          </p:cNvPr>
          <p:cNvCxnSpPr>
            <a:cxnSpLocks/>
            <a:stCxn id="54" idx="0"/>
          </p:cNvCxnSpPr>
          <p:nvPr/>
        </p:nvCxnSpPr>
        <p:spPr>
          <a:xfrm flipV="1">
            <a:off x="5406323" y="4380089"/>
            <a:ext cx="0" cy="36214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41BE7DC-4F29-63BA-095C-BA65515D9877}"/>
              </a:ext>
            </a:extLst>
          </p:cNvPr>
          <p:cNvCxnSpPr>
            <a:cxnSpLocks/>
            <a:stCxn id="61" idx="1"/>
          </p:cNvCxnSpPr>
          <p:nvPr/>
        </p:nvCxnSpPr>
        <p:spPr>
          <a:xfrm flipH="1" flipV="1">
            <a:off x="8823096" y="3386257"/>
            <a:ext cx="476118" cy="55502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35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4768</TotalTime>
  <Words>1420</Words>
  <Application>Microsoft Office PowerPoint</Application>
  <PresentationFormat>Widescreen</PresentationFormat>
  <Paragraphs>114</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(Body)</vt:lpstr>
      <vt:lpstr>Calibri Light</vt:lpstr>
      <vt:lpstr>Helvetica</vt:lpstr>
      <vt:lpstr>Wingdings</vt:lpstr>
      <vt:lpstr>Office Theme</vt:lpstr>
      <vt:lpstr>PowerPoint Presentation</vt:lpstr>
      <vt:lpstr>Application Installation</vt:lpstr>
      <vt:lpstr>Application Permission</vt:lpstr>
      <vt:lpstr>PowerPoint Presentation</vt:lpstr>
      <vt:lpstr>PowerPoint Presentation</vt:lpstr>
      <vt:lpstr>Login</vt:lpstr>
      <vt:lpstr>PowerPoint Presentation</vt:lpstr>
      <vt:lpstr>PowerPoint Presentation</vt:lpstr>
      <vt:lpstr>Installation Screen</vt:lpstr>
      <vt:lpstr>Outlet</vt:lpstr>
      <vt:lpstr>Smart Device Association</vt:lpstr>
      <vt:lpstr>Execute Commands</vt:lpstr>
      <vt:lpstr>PowerPoint Presentation</vt:lpstr>
      <vt:lpstr>PowerPoint Presentation</vt:lpstr>
      <vt:lpstr>Firmware Upgrade</vt:lpstr>
      <vt:lpstr>PowerPoint Presentation</vt:lpstr>
      <vt:lpstr>PowerPoint Presentation</vt:lpstr>
      <vt:lpstr>Smart Device Removal of Association and Reusage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Krunal Ghevariya</dc:creator>
  <cp:lastModifiedBy>Akash Panchal</cp:lastModifiedBy>
  <cp:revision>452</cp:revision>
  <cp:lastPrinted>2020-01-03T11:03:13Z</cp:lastPrinted>
  <dcterms:created xsi:type="dcterms:W3CDTF">2019-10-22T09:06:47Z</dcterms:created>
  <dcterms:modified xsi:type="dcterms:W3CDTF">2022-07-04T11:28:37Z</dcterms:modified>
</cp:coreProperties>
</file>