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53" r:id="rId2"/>
    <p:sldId id="451" r:id="rId3"/>
    <p:sldId id="360" r:id="rId4"/>
    <p:sldId id="394" r:id="rId5"/>
    <p:sldId id="383" r:id="rId6"/>
    <p:sldId id="430" r:id="rId7"/>
    <p:sldId id="433" r:id="rId8"/>
    <p:sldId id="449" r:id="rId9"/>
    <p:sldId id="450" r:id="rId10"/>
    <p:sldId id="452" r:id="rId11"/>
    <p:sldId id="431" r:id="rId12"/>
    <p:sldId id="458" r:id="rId13"/>
    <p:sldId id="461" r:id="rId14"/>
    <p:sldId id="462" r:id="rId15"/>
    <p:sldId id="464" r:id="rId16"/>
    <p:sldId id="465" r:id="rId17"/>
    <p:sldId id="434" r:id="rId18"/>
    <p:sldId id="435" r:id="rId19"/>
    <p:sldId id="436" r:id="rId20"/>
    <p:sldId id="437" r:id="rId21"/>
    <p:sldId id="438" r:id="rId22"/>
    <p:sldId id="439" r:id="rId23"/>
    <p:sldId id="440" r:id="rId24"/>
    <p:sldId id="466" r:id="rId25"/>
    <p:sldId id="467" r:id="rId26"/>
    <p:sldId id="422" r:id="rId27"/>
    <p:sldId id="469" r:id="rId28"/>
    <p:sldId id="470" r:id="rId29"/>
    <p:sldId id="457" r:id="rId30"/>
    <p:sldId id="472" r:id="rId31"/>
    <p:sldId id="482" r:id="rId32"/>
    <p:sldId id="475" r:id="rId33"/>
    <p:sldId id="483" r:id="rId34"/>
    <p:sldId id="484" r:id="rId35"/>
    <p:sldId id="485" r:id="rId36"/>
    <p:sldId id="477" r:id="rId37"/>
    <p:sldId id="480" r:id="rId38"/>
    <p:sldId id="481" r:id="rId39"/>
    <p:sldId id="486" r:id="rId40"/>
    <p:sldId id="487" r:id="rId41"/>
    <p:sldId id="316" r:id="rId42"/>
    <p:sldId id="340" r:id="rId43"/>
    <p:sldId id="456" r:id="rId44"/>
    <p:sldId id="342" r:id="rId45"/>
    <p:sldId id="343" r:id="rId46"/>
    <p:sldId id="321" r:id="rId47"/>
    <p:sldId id="36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ash Panchal" initials="AP" lastIdx="1" clrIdx="0">
    <p:extLst>
      <p:ext uri="{19B8F6BF-5375-455C-9EA6-DF929625EA0E}">
        <p15:presenceInfo xmlns:p15="http://schemas.microsoft.com/office/powerpoint/2012/main" userId="Akash Pan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36" autoAdjust="0"/>
    <p:restoredTop sz="95201" autoAdjust="0"/>
  </p:normalViewPr>
  <p:slideViewPr>
    <p:cSldViewPr snapToGrid="0">
      <p:cViewPr>
        <p:scale>
          <a:sx n="150" d="100"/>
          <a:sy n="150" d="100"/>
        </p:scale>
        <p:origin x="108" y="-6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15D88-4F12-41B3-9F9F-A63CD82851B0}" type="datetimeFigureOut">
              <a:rPr lang="en-IN" smtClean="0"/>
              <a:t>26-Aug-2022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5B15D-DD64-4F26-B524-E8EC6F6E82A8}" type="slidenum">
              <a:rPr lang="en-IN" smtClean="0"/>
              <a:t>‹#›</a:t>
            </a:fld>
            <a:endParaRPr lang="en-IN" dirty="0"/>
          </a:p>
        </p:txBody>
      </p:sp>
    </p:spTree>
    <p:extLst>
      <p:ext uri="{BB962C8B-B14F-4D97-AF65-F5344CB8AC3E}">
        <p14:creationId xmlns:p14="http://schemas.microsoft.com/office/powerpoint/2010/main" val="24754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765B15D-DD64-4F26-B524-E8EC6F6E82A8}" type="slidenum">
              <a:rPr lang="en-IN" smtClean="0"/>
              <a:t>44</a:t>
            </a:fld>
            <a:endParaRPr lang="en-IN" dirty="0"/>
          </a:p>
        </p:txBody>
      </p:sp>
    </p:spTree>
    <p:extLst>
      <p:ext uri="{BB962C8B-B14F-4D97-AF65-F5344CB8AC3E}">
        <p14:creationId xmlns:p14="http://schemas.microsoft.com/office/powerpoint/2010/main" val="285213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765B15D-DD64-4F26-B524-E8EC6F6E82A8}" type="slidenum">
              <a:rPr lang="en-IN" smtClean="0"/>
              <a:t>47</a:t>
            </a:fld>
            <a:endParaRPr lang="en-IN" dirty="0"/>
          </a:p>
        </p:txBody>
      </p:sp>
    </p:spTree>
    <p:extLst>
      <p:ext uri="{BB962C8B-B14F-4D97-AF65-F5344CB8AC3E}">
        <p14:creationId xmlns:p14="http://schemas.microsoft.com/office/powerpoint/2010/main" val="88336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3DB9-871B-4058-A9CC-604FE0D05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E44DB26-78D6-4669-9134-8EDDD8666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9BC07C7-C7F4-47E6-9FD6-D7DE2AA0F73F}"/>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5" name="Footer Placeholder 4">
            <a:extLst>
              <a:ext uri="{FF2B5EF4-FFF2-40B4-BE49-F238E27FC236}">
                <a16:creationId xmlns:a16="http://schemas.microsoft.com/office/drawing/2014/main" id="{92B189B4-2B01-4A99-97D8-97B572BACDB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18FBCAB-B4B4-432C-85A8-416633E379B3}"/>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80939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3168-70CE-477F-AED2-DD33ABD49EA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27DD64F-7DCA-435F-AA30-26C40A8E1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57FE37-3CAC-4E63-99BA-752C541ABBCD}"/>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5" name="Footer Placeholder 4">
            <a:extLst>
              <a:ext uri="{FF2B5EF4-FFF2-40B4-BE49-F238E27FC236}">
                <a16:creationId xmlns:a16="http://schemas.microsoft.com/office/drawing/2014/main" id="{F174B9F2-C1EA-4E2D-8495-B38A4D33219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A9EF21D-5149-4492-A21C-B7455EABD6B2}"/>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8272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F8513-2B69-4CE1-8332-30733258AF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F2FC09-F427-4202-A713-1A17AB074D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811A93-2B2B-4E48-96F4-CF3B6BC3E43B}"/>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5" name="Footer Placeholder 4">
            <a:extLst>
              <a:ext uri="{FF2B5EF4-FFF2-40B4-BE49-F238E27FC236}">
                <a16:creationId xmlns:a16="http://schemas.microsoft.com/office/drawing/2014/main" id="{1F581500-9DC8-4700-AD78-E3C5EE4CEBF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5F6627F-D91C-494A-BD2B-B6939DA2B55D}"/>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58088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A719-F5E8-4F35-8DC2-C45E482C51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07397A7-AAE2-46CC-8D81-E88A46825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21D7EA-D72C-4287-897D-89ECD0A59719}"/>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5" name="Footer Placeholder 4">
            <a:extLst>
              <a:ext uri="{FF2B5EF4-FFF2-40B4-BE49-F238E27FC236}">
                <a16:creationId xmlns:a16="http://schemas.microsoft.com/office/drawing/2014/main" id="{61DA4E80-CFB5-4829-8462-2F11661DFBB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0CBF93A-22F3-4CF4-B925-CFE01E191DD5}"/>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55742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AC5F-DF5F-4733-B432-DEF5EFD95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39B1A95-821D-4959-8F4E-8E0164E5F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5B0-E500-4878-BBFB-39D3A76707B8}"/>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5" name="Footer Placeholder 4">
            <a:extLst>
              <a:ext uri="{FF2B5EF4-FFF2-40B4-BE49-F238E27FC236}">
                <a16:creationId xmlns:a16="http://schemas.microsoft.com/office/drawing/2014/main" id="{D41F0099-A582-488C-9BCD-7FD4C03B221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09E7CE18-6B9A-4E2E-820E-E70E4F96D78C}"/>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108399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51AD-2712-4624-A52D-6939D2FD397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8A0A5BB-0C98-4D99-9A26-87918A97D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23E534A-7C5B-4CC7-B1E6-813B91909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F13A50-62F8-42D5-BF17-6EAA2CDA440C}"/>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6" name="Footer Placeholder 5">
            <a:extLst>
              <a:ext uri="{FF2B5EF4-FFF2-40B4-BE49-F238E27FC236}">
                <a16:creationId xmlns:a16="http://schemas.microsoft.com/office/drawing/2014/main" id="{50A5CBD4-EC7A-4EEC-BD6F-4B316920F84F}"/>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7564545-D467-4F18-95B4-8EAA64C76A60}"/>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186477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0D7C-DD92-4F7A-ABC8-B0490D5BE5C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5658D5-B1B2-4755-BC1B-56425887F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DEF35-0BA4-4C6E-A8C3-1E15D3FA85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5230532-DF32-4280-967F-0BA316DEA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FE3F2-A1F3-4671-9DCC-C55E5D99D0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726E15-1E56-4039-85A9-71BBC63B550D}"/>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8" name="Footer Placeholder 7">
            <a:extLst>
              <a:ext uri="{FF2B5EF4-FFF2-40B4-BE49-F238E27FC236}">
                <a16:creationId xmlns:a16="http://schemas.microsoft.com/office/drawing/2014/main" id="{4BE7FBE5-4F79-4A44-A7AF-0C90B69203F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D84C48B1-8561-4EDD-A58C-5EC20377ACA4}"/>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74250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A652-6406-4FA0-95A3-91621482F7A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95857B5-DDBB-46A2-860B-B9875080D61D}"/>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4" name="Footer Placeholder 3">
            <a:extLst>
              <a:ext uri="{FF2B5EF4-FFF2-40B4-BE49-F238E27FC236}">
                <a16:creationId xmlns:a16="http://schemas.microsoft.com/office/drawing/2014/main" id="{4B117D39-A766-467D-833B-890CB357C121}"/>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B24C8DD8-BFD5-413B-B7C7-A37E5A9FAFB2}"/>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9370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37B7B-485A-4D7F-A6A2-F087859FF1C4}"/>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3" name="Footer Placeholder 2">
            <a:extLst>
              <a:ext uri="{FF2B5EF4-FFF2-40B4-BE49-F238E27FC236}">
                <a16:creationId xmlns:a16="http://schemas.microsoft.com/office/drawing/2014/main" id="{F87829E0-7B49-4D7D-AA4C-C2B114F8BDA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9E88FEC5-55A7-4C28-8248-F0F702D26750}"/>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15889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5243-E828-4DD5-BDA4-3B8F2E3AC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6AD2970-8CB8-48F3-8FEB-26193900E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C6B914D-5EE0-4933-B33A-046C217F6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33B69-6328-4850-AAD2-068F4A305164}"/>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6" name="Footer Placeholder 5">
            <a:extLst>
              <a:ext uri="{FF2B5EF4-FFF2-40B4-BE49-F238E27FC236}">
                <a16:creationId xmlns:a16="http://schemas.microsoft.com/office/drawing/2014/main" id="{93B3DE8B-6F77-49DA-931B-56D5F3B84CE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B652CEB-1668-46F6-99A6-E67AA1D3D117}"/>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423001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F7D7-6E3D-4B91-B836-B929426FC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C005875-26BA-4ADE-BAB8-4C011C12E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405CBC11-7486-43CB-BE84-8A9856184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785BB-2480-476C-B03A-1BE9DBEF84DD}"/>
              </a:ext>
            </a:extLst>
          </p:cNvPr>
          <p:cNvSpPr>
            <a:spLocks noGrp="1"/>
          </p:cNvSpPr>
          <p:nvPr>
            <p:ph type="dt" sz="half" idx="10"/>
          </p:nvPr>
        </p:nvSpPr>
        <p:spPr/>
        <p:txBody>
          <a:bodyPr/>
          <a:lstStyle/>
          <a:p>
            <a:fld id="{4EEF0379-8D38-4A68-BAD2-989AE417F86D}" type="datetimeFigureOut">
              <a:rPr lang="en-IN" smtClean="0"/>
              <a:t>26-Aug-2022</a:t>
            </a:fld>
            <a:endParaRPr lang="en-IN" dirty="0"/>
          </a:p>
        </p:txBody>
      </p:sp>
      <p:sp>
        <p:nvSpPr>
          <p:cNvPr id="6" name="Footer Placeholder 5">
            <a:extLst>
              <a:ext uri="{FF2B5EF4-FFF2-40B4-BE49-F238E27FC236}">
                <a16:creationId xmlns:a16="http://schemas.microsoft.com/office/drawing/2014/main" id="{B076D9F5-2A46-4257-979D-9C88C42C9EB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CA9098A-5C20-4510-8D29-A27DC3810E21}"/>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87442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1AA81-DF80-41D6-B5F7-87180A540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CC7B125-CE4B-40EF-8C0D-412F031C2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F4B76B-3D9A-45FB-BC1A-59426C3A5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0379-8D38-4A68-BAD2-989AE417F86D}" type="datetimeFigureOut">
              <a:rPr lang="en-IN" smtClean="0"/>
              <a:t>26-Aug-2022</a:t>
            </a:fld>
            <a:endParaRPr lang="en-IN" dirty="0"/>
          </a:p>
        </p:txBody>
      </p:sp>
      <p:sp>
        <p:nvSpPr>
          <p:cNvPr id="5" name="Footer Placeholder 4">
            <a:extLst>
              <a:ext uri="{FF2B5EF4-FFF2-40B4-BE49-F238E27FC236}">
                <a16:creationId xmlns:a16="http://schemas.microsoft.com/office/drawing/2014/main" id="{7E0308E4-304C-4612-931F-7041F7DDC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90466C-21CA-4CCA-A6BB-0B454F03A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37CF3-0CC5-4160-ACF2-E09ED9A455E7}" type="slidenum">
              <a:rPr lang="en-IN" smtClean="0"/>
              <a:t>‹#›</a:t>
            </a:fld>
            <a:endParaRPr lang="en-IN" dirty="0"/>
          </a:p>
        </p:txBody>
      </p:sp>
    </p:spTree>
    <p:extLst>
      <p:ext uri="{BB962C8B-B14F-4D97-AF65-F5344CB8AC3E}">
        <p14:creationId xmlns:p14="http://schemas.microsoft.com/office/powerpoint/2010/main" val="2887303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3.sv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3.sv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3.sv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3.sv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3.sv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33.sv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sv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EEEE8B-7BC3-496A-A09C-4D513C9EA1F4}"/>
              </a:ext>
            </a:extLst>
          </p:cNvPr>
          <p:cNvSpPr/>
          <p:nvPr/>
        </p:nvSpPr>
        <p:spPr>
          <a:xfrm>
            <a:off x="3935508" y="4862456"/>
            <a:ext cx="7887145" cy="1891287"/>
          </a:xfrm>
          <a:prstGeom prst="rect">
            <a:avLst/>
          </a:prstGeom>
        </p:spPr>
        <p:txBody>
          <a:bodyPr wrap="square">
            <a:spAutoFit/>
          </a:bodyPr>
          <a:lstStyle/>
          <a:p>
            <a:pPr algn="r">
              <a:lnSpc>
                <a:spcPct val="150000"/>
              </a:lnSpc>
              <a:spcAft>
                <a:spcPts val="0"/>
              </a:spcAft>
            </a:pPr>
            <a:r>
              <a:rPr lang="en-US" sz="4000" b="1" dirty="0">
                <a:solidFill>
                  <a:srgbClr val="FFC000"/>
                </a:solidFill>
                <a:latin typeface="+mj-lt"/>
                <a:ea typeface="Times New Roman" panose="02020603050405020304" pitchFamily="18" charset="0"/>
                <a:cs typeface="Times New Roman" panose="02020603050405020304" pitchFamily="18" charset="0"/>
              </a:rPr>
              <a:t>SMART COOLER INSTALLATION</a:t>
            </a:r>
            <a:br>
              <a:rPr lang="en-US" sz="4000" b="1" dirty="0">
                <a:latin typeface="+mj-lt"/>
                <a:ea typeface="Times New Roman" panose="02020603050405020304" pitchFamily="18" charset="0"/>
                <a:cs typeface="Times New Roman" panose="02020603050405020304" pitchFamily="18" charset="0"/>
              </a:rPr>
            </a:br>
            <a:r>
              <a:rPr lang="en-US" sz="2000" b="1" dirty="0">
                <a:solidFill>
                  <a:srgbClr val="002060"/>
                </a:solidFill>
                <a:latin typeface="+mj-lt"/>
                <a:ea typeface="Times New Roman" panose="02020603050405020304" pitchFamily="18" charset="0"/>
                <a:cs typeface="Times New Roman" panose="02020603050405020304" pitchFamily="18" charset="0"/>
              </a:rPr>
              <a:t>ANDROID USER MANUAL</a:t>
            </a:r>
          </a:p>
          <a:p>
            <a:pPr algn="r">
              <a:lnSpc>
                <a:spcPct val="150000"/>
              </a:lnSpc>
              <a:spcAft>
                <a:spcPts val="0"/>
              </a:spcAft>
            </a:pPr>
            <a:r>
              <a:rPr lang="en-US" sz="1600" b="1" dirty="0">
                <a:solidFill>
                  <a:srgbClr val="002060"/>
                </a:solidFill>
                <a:latin typeface="+mj-lt"/>
                <a:ea typeface="Times New Roman" panose="02020603050405020304" pitchFamily="18" charset="0"/>
                <a:cs typeface="Times New Roman" panose="02020603050405020304" pitchFamily="18" charset="0"/>
              </a:rPr>
              <a:t> v_5.1 | AUG_2022</a:t>
            </a:r>
            <a:r>
              <a:rPr lang="en-US" sz="2000" b="1" dirty="0">
                <a:solidFill>
                  <a:srgbClr val="002060"/>
                </a:solidFill>
                <a:latin typeface="+mj-lt"/>
                <a:ea typeface="Times New Roman" panose="02020603050405020304" pitchFamily="18" charset="0"/>
                <a:cs typeface="Times New Roman" panose="02020603050405020304" pitchFamily="18" charset="0"/>
              </a:rPr>
              <a:t> </a:t>
            </a:r>
            <a:endParaRPr lang="en-IN" sz="4000" b="1" dirty="0">
              <a:solidFill>
                <a:srgbClr val="002060"/>
              </a:solidFill>
              <a:effectLst/>
              <a:latin typeface="+mj-lt"/>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91B2286-A33A-4A18-88E0-9558E067FD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345"/>
            <a:ext cx="12192000" cy="4865801"/>
          </a:xfrm>
          <a:prstGeom prst="rect">
            <a:avLst/>
          </a:prstGeom>
        </p:spPr>
      </p:pic>
    </p:spTree>
    <p:extLst>
      <p:ext uri="{BB962C8B-B14F-4D97-AF65-F5344CB8AC3E}">
        <p14:creationId xmlns:p14="http://schemas.microsoft.com/office/powerpoint/2010/main" val="107869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VH Screen</a:t>
            </a:r>
          </a:p>
        </p:txBody>
      </p:sp>
      <p:grpSp>
        <p:nvGrpSpPr>
          <p:cNvPr id="78" name="Group 77">
            <a:extLst>
              <a:ext uri="{FF2B5EF4-FFF2-40B4-BE49-F238E27FC236}">
                <a16:creationId xmlns:a16="http://schemas.microsoft.com/office/drawing/2014/main" id="{8F1E398D-CCA2-B2A3-0099-CDDEC71B5DF7}"/>
              </a:ext>
            </a:extLst>
          </p:cNvPr>
          <p:cNvGrpSpPr/>
          <p:nvPr/>
        </p:nvGrpSpPr>
        <p:grpSpPr>
          <a:xfrm>
            <a:off x="1428948" y="1281534"/>
            <a:ext cx="2270400" cy="5040000"/>
            <a:chOff x="1964605" y="1425708"/>
            <a:chExt cx="2270400" cy="5040000"/>
          </a:xfrm>
        </p:grpSpPr>
        <p:pic>
          <p:nvPicPr>
            <p:cNvPr id="79" name="Picture 78">
              <a:extLst>
                <a:ext uri="{FF2B5EF4-FFF2-40B4-BE49-F238E27FC236}">
                  <a16:creationId xmlns:a16="http://schemas.microsoft.com/office/drawing/2014/main" id="{14519672-59E1-03C1-BF14-D2FC6F8C01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64605" y="1425708"/>
              <a:ext cx="2270400" cy="5040000"/>
            </a:xfrm>
            <a:prstGeom prst="rect">
              <a:avLst/>
            </a:prstGeom>
            <a:ln w="19050">
              <a:solidFill>
                <a:srgbClr val="002060"/>
              </a:solidFill>
            </a:ln>
          </p:spPr>
        </p:pic>
        <p:sp>
          <p:nvSpPr>
            <p:cNvPr id="80" name="Rectangle 79">
              <a:extLst>
                <a:ext uri="{FF2B5EF4-FFF2-40B4-BE49-F238E27FC236}">
                  <a16:creationId xmlns:a16="http://schemas.microsoft.com/office/drawing/2014/main" id="{84506A3E-4804-DDFC-B8A2-3309C1CA6CD1}"/>
                </a:ext>
              </a:extLst>
            </p:cNvPr>
            <p:cNvSpPr/>
            <p:nvPr/>
          </p:nvSpPr>
          <p:spPr>
            <a:xfrm>
              <a:off x="3629847" y="6162234"/>
              <a:ext cx="427490" cy="3034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6D0BD50C-3FB0-C656-0A8A-B77DAFE91028}"/>
              </a:ext>
            </a:extLst>
          </p:cNvPr>
          <p:cNvSpPr/>
          <p:nvPr/>
        </p:nvSpPr>
        <p:spPr>
          <a:xfrm>
            <a:off x="231937" y="692094"/>
            <a:ext cx="8959688" cy="369332"/>
          </a:xfrm>
          <a:prstGeom prst="rect">
            <a:avLst/>
          </a:prstGeom>
          <a:solidFill>
            <a:schemeClr val="bg1"/>
          </a:solidFill>
        </p:spPr>
        <p:txBody>
          <a:bodyPr wrap="square">
            <a:spAutoFit/>
          </a:bodyPr>
          <a:lstStyle/>
          <a:p>
            <a:pPr algn="just"/>
            <a:r>
              <a:rPr lang="en-US" dirty="0">
                <a:solidFill>
                  <a:srgbClr val="002060"/>
                </a:solidFill>
              </a:rPr>
              <a:t>Click on VH Icon to move to VH Screen.</a:t>
            </a:r>
          </a:p>
        </p:txBody>
      </p:sp>
      <p:sp>
        <p:nvSpPr>
          <p:cNvPr id="4" name="TextBox 3">
            <a:extLst>
              <a:ext uri="{FF2B5EF4-FFF2-40B4-BE49-F238E27FC236}">
                <a16:creationId xmlns:a16="http://schemas.microsoft.com/office/drawing/2014/main" id="{6AC4D7A7-7AAA-A9CD-9813-746C0C3EA09A}"/>
              </a:ext>
            </a:extLst>
          </p:cNvPr>
          <p:cNvSpPr txBox="1"/>
          <p:nvPr/>
        </p:nvSpPr>
        <p:spPr>
          <a:xfrm>
            <a:off x="6111756" y="1813115"/>
            <a:ext cx="4761795" cy="1569660"/>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marL="171450" indent="-171450">
              <a:buFont typeface="Wingdings" panose="05000000000000000000" pitchFamily="2" charset="2"/>
              <a:buChar char="§"/>
            </a:pPr>
            <a:r>
              <a:rPr lang="en-US" sz="1200" dirty="0">
                <a:latin typeface="Calibri (Body)"/>
              </a:rPr>
              <a:t>Showing Nearest Whitelisted Devices here for which Application Can download the Smart devices Data and Upload on the Server.</a:t>
            </a:r>
          </a:p>
          <a:p>
            <a:pPr marL="171450" indent="-171450">
              <a:buFont typeface="Wingdings" panose="05000000000000000000" pitchFamily="2" charset="2"/>
              <a:buChar char="§"/>
            </a:pPr>
            <a:endParaRPr lang="en-US" sz="1200" dirty="0">
              <a:solidFill>
                <a:schemeClr val="bg1"/>
              </a:solidFill>
              <a:latin typeface="Calibri (Body)"/>
            </a:endParaRPr>
          </a:p>
          <a:p>
            <a:pPr marL="171450" indent="-171450">
              <a:buFont typeface="Wingdings" panose="05000000000000000000" pitchFamily="2" charset="2"/>
              <a:buChar char="§"/>
            </a:pPr>
            <a:r>
              <a:rPr lang="en-US" sz="1200" dirty="0">
                <a:latin typeface="Calibri (Body)"/>
              </a:rPr>
              <a:t>In each Smart Device Type, Sensor Data Flags, MAC Address, Smart Device Serial, etc. Information is showing.</a:t>
            </a:r>
            <a:br>
              <a:rPr lang="en-US" sz="1200" dirty="0">
                <a:latin typeface="Calibri (Body)"/>
              </a:rPr>
            </a:br>
            <a:endParaRPr lang="en-US" sz="1200" dirty="0">
              <a:latin typeface="Calibri (Body)"/>
            </a:endParaRPr>
          </a:p>
          <a:p>
            <a:pPr marL="171450" indent="-171450">
              <a:buFont typeface="Wingdings" panose="05000000000000000000" pitchFamily="2" charset="2"/>
              <a:buChar char="§"/>
            </a:pPr>
            <a:r>
              <a:rPr lang="en-US" sz="1200" dirty="0">
                <a:solidFill>
                  <a:schemeClr val="bg1"/>
                </a:solidFill>
                <a:latin typeface="Calibri (Body)"/>
              </a:rPr>
              <a:t>The operation status </a:t>
            </a:r>
            <a:r>
              <a:rPr lang="en-US" sz="1200" dirty="0">
                <a:latin typeface="Calibri (Body)"/>
              </a:rPr>
              <a:t>of each Smart device perform by Application like Connection &gt; Data Download &gt; Data Upload Status showing.</a:t>
            </a:r>
            <a:endParaRPr lang="en-US" sz="1200" dirty="0">
              <a:solidFill>
                <a:schemeClr val="bg1"/>
              </a:solidFill>
              <a:latin typeface="Calibri (Body)"/>
            </a:endParaRPr>
          </a:p>
        </p:txBody>
      </p:sp>
      <p:cxnSp>
        <p:nvCxnSpPr>
          <p:cNvPr id="5" name="Straight Arrow Connector 4">
            <a:extLst>
              <a:ext uri="{FF2B5EF4-FFF2-40B4-BE49-F238E27FC236}">
                <a16:creationId xmlns:a16="http://schemas.microsoft.com/office/drawing/2014/main" id="{BA06882E-F34A-312F-F4A7-022FDDECEE1B}"/>
              </a:ext>
            </a:extLst>
          </p:cNvPr>
          <p:cNvCxnSpPr>
            <a:cxnSpLocks/>
            <a:stCxn id="4" idx="1"/>
            <a:endCxn id="7" idx="3"/>
          </p:cNvCxnSpPr>
          <p:nvPr/>
        </p:nvCxnSpPr>
        <p:spPr>
          <a:xfrm flipH="1">
            <a:off x="3699346" y="2597945"/>
            <a:ext cx="241241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2F1CD6D-3242-AC24-8617-919AAA531FF4}"/>
              </a:ext>
            </a:extLst>
          </p:cNvPr>
          <p:cNvSpPr/>
          <p:nvPr/>
        </p:nvSpPr>
        <p:spPr>
          <a:xfrm>
            <a:off x="1428947" y="1905001"/>
            <a:ext cx="2270399" cy="138588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183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Association Process</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Rectangle 6">
            <a:extLst>
              <a:ext uri="{FF2B5EF4-FFF2-40B4-BE49-F238E27FC236}">
                <a16:creationId xmlns:a16="http://schemas.microsoft.com/office/drawing/2014/main" id="{A5685100-6A5D-4FAC-A3EC-72C827299A20}"/>
              </a:ext>
            </a:extLst>
          </p:cNvPr>
          <p:cNvSpPr/>
          <p:nvPr/>
        </p:nvSpPr>
        <p:spPr>
          <a:xfrm>
            <a:off x="641342" y="6165906"/>
            <a:ext cx="2287746" cy="523220"/>
          </a:xfrm>
          <a:prstGeom prst="rect">
            <a:avLst/>
          </a:prstGeom>
          <a:solidFill>
            <a:srgbClr val="002060"/>
          </a:solidFill>
        </p:spPr>
        <p:txBody>
          <a:bodyPr wrap="square">
            <a:spAutoFit/>
          </a:bodyPr>
          <a:lstStyle/>
          <a:p>
            <a:pPr algn="just"/>
            <a:r>
              <a:rPr lang="en-US" sz="1400" dirty="0">
                <a:solidFill>
                  <a:schemeClr val="bg1"/>
                </a:solidFill>
              </a:rPr>
              <a:t>Click on Association Icon to move to Association Screen.</a:t>
            </a:r>
          </a:p>
        </p:txBody>
      </p:sp>
      <p:grpSp>
        <p:nvGrpSpPr>
          <p:cNvPr id="14" name="Group 13">
            <a:extLst>
              <a:ext uri="{FF2B5EF4-FFF2-40B4-BE49-F238E27FC236}">
                <a16:creationId xmlns:a16="http://schemas.microsoft.com/office/drawing/2014/main" id="{58CBA41D-67F9-40E4-8AE3-0BD44BEF23B3}"/>
              </a:ext>
            </a:extLst>
          </p:cNvPr>
          <p:cNvGrpSpPr/>
          <p:nvPr/>
        </p:nvGrpSpPr>
        <p:grpSpPr>
          <a:xfrm>
            <a:off x="641342" y="909000"/>
            <a:ext cx="2287746" cy="5040000"/>
            <a:chOff x="1955932" y="1425708"/>
            <a:chExt cx="2287746" cy="5040000"/>
          </a:xfrm>
        </p:grpSpPr>
        <p:pic>
          <p:nvPicPr>
            <p:cNvPr id="13" name="Picture 12">
              <a:extLst>
                <a:ext uri="{FF2B5EF4-FFF2-40B4-BE49-F238E27FC236}">
                  <a16:creationId xmlns:a16="http://schemas.microsoft.com/office/drawing/2014/main" id="{FB101D5F-33F4-4511-9AFA-CFA8F2A27C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55932" y="1425708"/>
              <a:ext cx="2287746" cy="5040000"/>
            </a:xfrm>
            <a:prstGeom prst="rect">
              <a:avLst/>
            </a:prstGeom>
            <a:ln w="19050">
              <a:solidFill>
                <a:srgbClr val="002060"/>
              </a:solidFill>
            </a:ln>
          </p:spPr>
        </p:pic>
        <p:sp>
          <p:nvSpPr>
            <p:cNvPr id="9" name="Rectangle 8">
              <a:extLst>
                <a:ext uri="{FF2B5EF4-FFF2-40B4-BE49-F238E27FC236}">
                  <a16:creationId xmlns:a16="http://schemas.microsoft.com/office/drawing/2014/main" id="{19520CE3-E701-4FAE-A40A-A7EEDF05B2E5}"/>
                </a:ext>
              </a:extLst>
            </p:cNvPr>
            <p:cNvSpPr/>
            <p:nvPr/>
          </p:nvSpPr>
          <p:spPr>
            <a:xfrm>
              <a:off x="2117136" y="6146310"/>
              <a:ext cx="427490" cy="3034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07018F5A-C486-B978-023E-8B16EF6C52BA}"/>
              </a:ext>
            </a:extLst>
          </p:cNvPr>
          <p:cNvSpPr/>
          <p:nvPr/>
        </p:nvSpPr>
        <p:spPr>
          <a:xfrm>
            <a:off x="6544632" y="1202521"/>
            <a:ext cx="5050707" cy="4616648"/>
          </a:xfrm>
          <a:prstGeom prst="rect">
            <a:avLst/>
          </a:prstGeom>
          <a:solidFill>
            <a:srgbClr val="002060"/>
          </a:solidFill>
        </p:spPr>
        <p:txBody>
          <a:bodyPr wrap="square">
            <a:spAutoFit/>
          </a:bodyPr>
          <a:lstStyle/>
          <a:p>
            <a:pPr marL="342900" indent="-342900" algn="just">
              <a:buAutoNum type="alphaUcPeriod"/>
            </a:pPr>
            <a:r>
              <a:rPr lang="en-US" sz="1400" b="1" dirty="0">
                <a:solidFill>
                  <a:schemeClr val="bg1"/>
                </a:solidFill>
              </a:rPr>
              <a:t>Selecting Outlet – Using Barcode Scanning:</a:t>
            </a:r>
          </a:p>
          <a:p>
            <a:pPr algn="just"/>
            <a:endParaRPr lang="en-US" sz="1400" b="1" dirty="0">
              <a:solidFill>
                <a:schemeClr val="bg1"/>
              </a:solidFill>
            </a:endParaRPr>
          </a:p>
          <a:p>
            <a:pPr marL="342832" indent="-342832" algn="just">
              <a:buFont typeface="+mj-lt"/>
              <a:buAutoNum type="arabicPeriod"/>
            </a:pPr>
            <a:r>
              <a:rPr lang="en-US" sz="1400" dirty="0">
                <a:solidFill>
                  <a:schemeClr val="bg1"/>
                </a:solidFill>
              </a:rPr>
              <a:t>Click on the Barcode icon, Barcode scanning window will open.</a:t>
            </a:r>
          </a:p>
          <a:p>
            <a:pPr marL="342832" indent="-342832" algn="just">
              <a:buFont typeface="+mj-lt"/>
              <a:buAutoNum type="arabicPeriod"/>
            </a:pPr>
            <a:r>
              <a:rPr lang="en-US" sz="1400" dirty="0">
                <a:solidFill>
                  <a:schemeClr val="bg1"/>
                </a:solidFill>
              </a:rPr>
              <a:t>Scan the cooler barcode using the barcode scanner – Position the camera of the </a:t>
            </a:r>
            <a:r>
              <a:rPr lang="en-150" sz="1400" dirty="0">
                <a:solidFill>
                  <a:schemeClr val="bg1"/>
                </a:solidFill>
              </a:rPr>
              <a:t>mobile device</a:t>
            </a:r>
            <a:r>
              <a:rPr lang="en-US" sz="1400" dirty="0">
                <a:solidFill>
                  <a:schemeClr val="bg1"/>
                </a:solidFill>
              </a:rPr>
              <a:t> in such a way that the barcode of the Cooler (Technical ID) is in the box.</a:t>
            </a:r>
          </a:p>
          <a:p>
            <a:pPr marL="342832" indent="-342832" algn="just">
              <a:buFont typeface="+mj-lt"/>
              <a:buAutoNum type="arabicPeriod"/>
            </a:pPr>
            <a:r>
              <a:rPr lang="en-US" sz="1400" dirty="0">
                <a:solidFill>
                  <a:schemeClr val="bg1"/>
                </a:solidFill>
              </a:rPr>
              <a:t>Outlet will automatically be selected, and a menu will be shown for choosing the device which will be installed.</a:t>
            </a:r>
          </a:p>
          <a:p>
            <a:pPr algn="just"/>
            <a:endParaRPr lang="en-US" sz="1400" dirty="0">
              <a:solidFill>
                <a:schemeClr val="bg1"/>
              </a:solidFill>
            </a:endParaRPr>
          </a:p>
          <a:p>
            <a:pPr algn="just"/>
            <a:r>
              <a:rPr lang="en-US" sz="1400" b="1" dirty="0">
                <a:solidFill>
                  <a:schemeClr val="bg1"/>
                </a:solidFill>
              </a:rPr>
              <a:t>B. Alternat</a:t>
            </a:r>
            <a:r>
              <a:rPr lang="en-150" sz="1400" b="1" dirty="0">
                <a:solidFill>
                  <a:schemeClr val="bg1"/>
                </a:solidFill>
              </a:rPr>
              <a:t>ive</a:t>
            </a:r>
            <a:r>
              <a:rPr lang="en-US" sz="1400" b="1" dirty="0">
                <a:solidFill>
                  <a:schemeClr val="bg1"/>
                </a:solidFill>
              </a:rPr>
              <a:t> – Selecting Outlet by entering Outlet Code or Name:</a:t>
            </a:r>
          </a:p>
          <a:p>
            <a:pPr algn="just"/>
            <a:endParaRPr lang="en-US" sz="1400" dirty="0">
              <a:solidFill>
                <a:schemeClr val="bg1"/>
              </a:solidFill>
            </a:endParaRPr>
          </a:p>
          <a:p>
            <a:pPr marL="342832" indent="-342832" algn="just">
              <a:buFont typeface="+mj-lt"/>
              <a:buAutoNum type="arabicPeriod"/>
            </a:pPr>
            <a:r>
              <a:rPr lang="en-US" sz="1400" dirty="0">
                <a:solidFill>
                  <a:schemeClr val="bg1"/>
                </a:solidFill>
              </a:rPr>
              <a:t>If Scanning of the Cooler serial is not possible enter either the Outlet Name or Outlet Code and Tap on “</a:t>
            </a:r>
            <a:r>
              <a:rPr lang="en-US" sz="1400" b="1" dirty="0">
                <a:solidFill>
                  <a:schemeClr val="bg1"/>
                </a:solidFill>
              </a:rPr>
              <a:t>Find</a:t>
            </a:r>
            <a:r>
              <a:rPr lang="en-US" sz="1400" dirty="0">
                <a:solidFill>
                  <a:schemeClr val="bg1"/>
                </a:solidFill>
              </a:rPr>
              <a:t>”.</a:t>
            </a:r>
          </a:p>
          <a:p>
            <a:pPr algn="just"/>
            <a:endParaRPr lang="en-US" sz="1400" dirty="0">
              <a:solidFill>
                <a:schemeClr val="bg1"/>
              </a:solidFill>
            </a:endParaRPr>
          </a:p>
          <a:p>
            <a:pPr algn="just"/>
            <a:r>
              <a:rPr lang="en-US" sz="1400" b="1" dirty="0">
                <a:solidFill>
                  <a:schemeClr val="bg1"/>
                </a:solidFill>
              </a:rPr>
              <a:t>C. </a:t>
            </a:r>
            <a:r>
              <a:rPr lang="en-150" sz="1400" b="1" dirty="0">
                <a:solidFill>
                  <a:schemeClr val="bg1"/>
                </a:solidFill>
              </a:rPr>
              <a:t>Alternative – </a:t>
            </a:r>
            <a:r>
              <a:rPr lang="en-US" sz="1400" b="1" dirty="0">
                <a:solidFill>
                  <a:schemeClr val="bg1"/>
                </a:solidFill>
              </a:rPr>
              <a:t>Selecting Outlet – Manual selection of cooler</a:t>
            </a:r>
          </a:p>
          <a:p>
            <a:pPr algn="just"/>
            <a:endParaRPr lang="en-US" sz="1400" dirty="0">
              <a:solidFill>
                <a:schemeClr val="bg1"/>
              </a:solidFill>
            </a:endParaRPr>
          </a:p>
          <a:p>
            <a:pPr marL="342832" indent="-342832" algn="just">
              <a:buFont typeface="+mj-lt"/>
              <a:buAutoNum type="arabicPeriod"/>
            </a:pPr>
            <a:r>
              <a:rPr lang="en-US" sz="1400" dirty="0">
                <a:solidFill>
                  <a:schemeClr val="bg1"/>
                </a:solidFill>
              </a:rPr>
              <a:t>If Scanning of the Cooler serial is not possible and the outlet code/name is not known,  User can manually select the outlet.</a:t>
            </a:r>
          </a:p>
          <a:p>
            <a:pPr algn="just"/>
            <a:endParaRPr lang="en-US" sz="1400" dirty="0">
              <a:solidFill>
                <a:schemeClr val="bg1"/>
              </a:solidFill>
            </a:endParaRPr>
          </a:p>
        </p:txBody>
      </p:sp>
      <p:grpSp>
        <p:nvGrpSpPr>
          <p:cNvPr id="10" name="Group 9">
            <a:extLst>
              <a:ext uri="{FF2B5EF4-FFF2-40B4-BE49-F238E27FC236}">
                <a16:creationId xmlns:a16="http://schemas.microsoft.com/office/drawing/2014/main" id="{5164DE9B-DB6A-C30F-DB50-4F50EE5E1EF8}"/>
              </a:ext>
            </a:extLst>
          </p:cNvPr>
          <p:cNvGrpSpPr/>
          <p:nvPr/>
        </p:nvGrpSpPr>
        <p:grpSpPr>
          <a:xfrm>
            <a:off x="3245237" y="909000"/>
            <a:ext cx="3222852" cy="5040000"/>
            <a:chOff x="1177677" y="1263968"/>
            <a:chExt cx="3222852" cy="5040000"/>
          </a:xfrm>
        </p:grpSpPr>
        <p:grpSp>
          <p:nvGrpSpPr>
            <p:cNvPr id="11" name="Group 10">
              <a:extLst>
                <a:ext uri="{FF2B5EF4-FFF2-40B4-BE49-F238E27FC236}">
                  <a16:creationId xmlns:a16="http://schemas.microsoft.com/office/drawing/2014/main" id="{99C9D410-2B9D-4743-4C50-50EA7FF875F4}"/>
                </a:ext>
              </a:extLst>
            </p:cNvPr>
            <p:cNvGrpSpPr/>
            <p:nvPr/>
          </p:nvGrpSpPr>
          <p:grpSpPr>
            <a:xfrm>
              <a:off x="1590172" y="1263968"/>
              <a:ext cx="2290167" cy="5040000"/>
              <a:chOff x="718802" y="1471876"/>
              <a:chExt cx="2290167" cy="5040000"/>
            </a:xfrm>
          </p:grpSpPr>
          <p:grpSp>
            <p:nvGrpSpPr>
              <p:cNvPr id="17" name="Group 16">
                <a:extLst>
                  <a:ext uri="{FF2B5EF4-FFF2-40B4-BE49-F238E27FC236}">
                    <a16:creationId xmlns:a16="http://schemas.microsoft.com/office/drawing/2014/main" id="{3A31ACD4-02C9-E965-CBAF-C13E282F6C2F}"/>
                  </a:ext>
                </a:extLst>
              </p:cNvPr>
              <p:cNvGrpSpPr/>
              <p:nvPr/>
            </p:nvGrpSpPr>
            <p:grpSpPr>
              <a:xfrm>
                <a:off x="718802" y="1471876"/>
                <a:ext cx="2290167" cy="5040000"/>
                <a:chOff x="2158982" y="1471684"/>
                <a:chExt cx="2290167" cy="5040000"/>
              </a:xfrm>
            </p:grpSpPr>
            <p:pic>
              <p:nvPicPr>
                <p:cNvPr id="19" name="Picture 18">
                  <a:extLst>
                    <a:ext uri="{FF2B5EF4-FFF2-40B4-BE49-F238E27FC236}">
                      <a16:creationId xmlns:a16="http://schemas.microsoft.com/office/drawing/2014/main" id="{80AF09EB-0377-59F3-8835-1E03A23221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8982" y="1471684"/>
                  <a:ext cx="2290167" cy="5040000"/>
                </a:xfrm>
                <a:prstGeom prst="rect">
                  <a:avLst/>
                </a:prstGeom>
                <a:ln w="19050">
                  <a:solidFill>
                    <a:srgbClr val="002060"/>
                  </a:solidFill>
                </a:ln>
              </p:spPr>
            </p:pic>
            <p:sp>
              <p:nvSpPr>
                <p:cNvPr id="20" name="Rectangle 19">
                  <a:extLst>
                    <a:ext uri="{FF2B5EF4-FFF2-40B4-BE49-F238E27FC236}">
                      <a16:creationId xmlns:a16="http://schemas.microsoft.com/office/drawing/2014/main" id="{350FCE2B-B684-7688-5AB2-A73EAEDF7199}"/>
                    </a:ext>
                  </a:extLst>
                </p:cNvPr>
                <p:cNvSpPr/>
                <p:nvPr/>
              </p:nvSpPr>
              <p:spPr>
                <a:xfrm>
                  <a:off x="3953193" y="2250866"/>
                  <a:ext cx="473789"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FA0A01D-E501-31A7-5C74-3811516DEBEE}"/>
                    </a:ext>
                  </a:extLst>
                </p:cNvPr>
                <p:cNvSpPr/>
                <p:nvPr/>
              </p:nvSpPr>
              <p:spPr>
                <a:xfrm>
                  <a:off x="2173398" y="3023663"/>
                  <a:ext cx="2253584" cy="20997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D302D19D-CC2C-4DA8-97D1-CF1B2568A995}"/>
                  </a:ext>
                </a:extLst>
              </p:cNvPr>
              <p:cNvSpPr/>
              <p:nvPr/>
            </p:nvSpPr>
            <p:spPr>
              <a:xfrm>
                <a:off x="733218" y="2251058"/>
                <a:ext cx="1573548" cy="77279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3A46AEE5-884E-7730-CC78-A69DD9D0D42B}"/>
                </a:ext>
              </a:extLst>
            </p:cNvPr>
            <p:cNvSpPr txBox="1"/>
            <p:nvPr/>
          </p:nvSpPr>
          <p:spPr>
            <a:xfrm>
              <a:off x="3858172" y="2043150"/>
              <a:ext cx="520190" cy="369332"/>
            </a:xfrm>
            <a:prstGeom prst="rect">
              <a:avLst/>
            </a:prstGeom>
            <a:noFill/>
          </p:spPr>
          <p:txBody>
            <a:bodyPr wrap="square" rtlCol="0">
              <a:spAutoFit/>
            </a:bodyPr>
            <a:lstStyle/>
            <a:p>
              <a:r>
                <a:rPr lang="en-US" b="1" dirty="0"/>
                <a:t>A</a:t>
              </a:r>
            </a:p>
          </p:txBody>
        </p:sp>
        <p:sp>
          <p:nvSpPr>
            <p:cNvPr id="15" name="TextBox 14">
              <a:extLst>
                <a:ext uri="{FF2B5EF4-FFF2-40B4-BE49-F238E27FC236}">
                  <a16:creationId xmlns:a16="http://schemas.microsoft.com/office/drawing/2014/main" id="{4F9534ED-186E-07D5-D2A4-CF1ED31A31D2}"/>
                </a:ext>
              </a:extLst>
            </p:cNvPr>
            <p:cNvSpPr txBox="1"/>
            <p:nvPr/>
          </p:nvSpPr>
          <p:spPr>
            <a:xfrm>
              <a:off x="1177677" y="2189557"/>
              <a:ext cx="520190" cy="369332"/>
            </a:xfrm>
            <a:prstGeom prst="rect">
              <a:avLst/>
            </a:prstGeom>
            <a:noFill/>
          </p:spPr>
          <p:txBody>
            <a:bodyPr wrap="square" rtlCol="0">
              <a:spAutoFit/>
            </a:bodyPr>
            <a:lstStyle/>
            <a:p>
              <a:r>
                <a:rPr lang="en-US" b="1" dirty="0"/>
                <a:t>B</a:t>
              </a:r>
            </a:p>
          </p:txBody>
        </p:sp>
        <p:sp>
          <p:nvSpPr>
            <p:cNvPr id="16" name="TextBox 15">
              <a:extLst>
                <a:ext uri="{FF2B5EF4-FFF2-40B4-BE49-F238E27FC236}">
                  <a16:creationId xmlns:a16="http://schemas.microsoft.com/office/drawing/2014/main" id="{7180D87E-8DC0-D9EC-771A-198E3B882902}"/>
                </a:ext>
              </a:extLst>
            </p:cNvPr>
            <p:cNvSpPr txBox="1"/>
            <p:nvPr/>
          </p:nvSpPr>
          <p:spPr>
            <a:xfrm>
              <a:off x="3880339" y="3988893"/>
              <a:ext cx="520190" cy="369332"/>
            </a:xfrm>
            <a:prstGeom prst="rect">
              <a:avLst/>
            </a:prstGeom>
            <a:noFill/>
          </p:spPr>
          <p:txBody>
            <a:bodyPr wrap="square" rtlCol="0">
              <a:spAutoFit/>
            </a:bodyPr>
            <a:lstStyle/>
            <a:p>
              <a:r>
                <a:rPr lang="en-US" b="1" dirty="0"/>
                <a:t>C</a:t>
              </a:r>
            </a:p>
          </p:txBody>
        </p:sp>
      </p:grpSp>
    </p:spTree>
    <p:extLst>
      <p:ext uri="{BB962C8B-B14F-4D97-AF65-F5344CB8AC3E}">
        <p14:creationId xmlns:p14="http://schemas.microsoft.com/office/powerpoint/2010/main" val="273816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5" name="Title 1">
            <a:extLst>
              <a:ext uri="{FF2B5EF4-FFF2-40B4-BE49-F238E27FC236}">
                <a16:creationId xmlns:a16="http://schemas.microsoft.com/office/drawing/2014/main" id="{0CFA9633-FAC5-6C1B-1B90-D37908D78092}"/>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Association - SmartTags</a:t>
            </a:r>
          </a:p>
        </p:txBody>
      </p:sp>
      <p:sp>
        <p:nvSpPr>
          <p:cNvPr id="7" name="Rectangle 6">
            <a:extLst>
              <a:ext uri="{FF2B5EF4-FFF2-40B4-BE49-F238E27FC236}">
                <a16:creationId xmlns:a16="http://schemas.microsoft.com/office/drawing/2014/main" id="{B6701621-BB09-DCE1-BC09-8E2DC3830674}"/>
              </a:ext>
            </a:extLst>
          </p:cNvPr>
          <p:cNvSpPr/>
          <p:nvPr/>
        </p:nvSpPr>
        <p:spPr>
          <a:xfrm>
            <a:off x="4593265" y="3263412"/>
            <a:ext cx="7002074" cy="954107"/>
          </a:xfrm>
          <a:prstGeom prst="rect">
            <a:avLst/>
          </a:prstGeom>
          <a:solidFill>
            <a:srgbClr val="002060"/>
          </a:solidFill>
        </p:spPr>
        <p:txBody>
          <a:bodyPr wrap="square">
            <a:spAutoFit/>
          </a:bodyPr>
          <a:lstStyle/>
          <a:p>
            <a:pPr marL="0" indent="0">
              <a:buNone/>
            </a:pPr>
            <a:r>
              <a:rPr lang="en-US" sz="1400" b="1" dirty="0">
                <a:solidFill>
                  <a:schemeClr val="bg1"/>
                </a:solidFill>
              </a:rPr>
              <a:t>Selecting Cooler:</a:t>
            </a:r>
          </a:p>
          <a:p>
            <a:pPr marL="0" indent="0">
              <a:buNone/>
            </a:pPr>
            <a:r>
              <a:rPr lang="en-US" sz="1400" dirty="0">
                <a:solidFill>
                  <a:schemeClr val="bg1"/>
                </a:solidFill>
              </a:rPr>
              <a:t>A new window will open allowing User to manually select the cooler for the outlet selected.</a:t>
            </a:r>
          </a:p>
          <a:p>
            <a:pPr marL="0" indent="0">
              <a:buNone/>
            </a:pPr>
            <a:endParaRPr lang="en-US" sz="1400" dirty="0">
              <a:solidFill>
                <a:schemeClr val="bg1"/>
              </a:solidFill>
            </a:endParaRPr>
          </a:p>
          <a:p>
            <a:pPr marL="0" indent="0">
              <a:buNone/>
            </a:pPr>
            <a:r>
              <a:rPr lang="en-US" sz="1400" dirty="0">
                <a:solidFill>
                  <a:schemeClr val="bg1"/>
                </a:solidFill>
              </a:rPr>
              <a:t>Click on “Association” to select the Asset for installation.</a:t>
            </a:r>
          </a:p>
        </p:txBody>
      </p:sp>
      <p:grpSp>
        <p:nvGrpSpPr>
          <p:cNvPr id="8" name="Group 7">
            <a:extLst>
              <a:ext uri="{FF2B5EF4-FFF2-40B4-BE49-F238E27FC236}">
                <a16:creationId xmlns:a16="http://schemas.microsoft.com/office/drawing/2014/main" id="{7C12B0F7-E3B7-F353-08E5-15FC3C86EE70}"/>
              </a:ext>
            </a:extLst>
          </p:cNvPr>
          <p:cNvGrpSpPr/>
          <p:nvPr/>
        </p:nvGrpSpPr>
        <p:grpSpPr>
          <a:xfrm>
            <a:off x="1590172" y="1220466"/>
            <a:ext cx="2270400" cy="5040000"/>
            <a:chOff x="1590172" y="1220466"/>
            <a:chExt cx="2270400" cy="5040000"/>
          </a:xfrm>
        </p:grpSpPr>
        <p:pic>
          <p:nvPicPr>
            <p:cNvPr id="9" name="Picture 8">
              <a:extLst>
                <a:ext uri="{FF2B5EF4-FFF2-40B4-BE49-F238E27FC236}">
                  <a16:creationId xmlns:a16="http://schemas.microsoft.com/office/drawing/2014/main" id="{913D1EFB-8261-27E1-84B9-5B036F774B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0172" y="1220466"/>
              <a:ext cx="2270400" cy="5040000"/>
            </a:xfrm>
            <a:prstGeom prst="rect">
              <a:avLst/>
            </a:prstGeom>
            <a:ln w="19050">
              <a:solidFill>
                <a:srgbClr val="002060"/>
              </a:solidFill>
            </a:ln>
          </p:spPr>
        </p:pic>
        <p:sp>
          <p:nvSpPr>
            <p:cNvPr id="10" name="Rectangle 9">
              <a:extLst>
                <a:ext uri="{FF2B5EF4-FFF2-40B4-BE49-F238E27FC236}">
                  <a16:creationId xmlns:a16="http://schemas.microsoft.com/office/drawing/2014/main" id="{59EBECBD-4965-3D36-1726-B2014215B04E}"/>
                </a:ext>
              </a:extLst>
            </p:cNvPr>
            <p:cNvSpPr/>
            <p:nvPr/>
          </p:nvSpPr>
          <p:spPr>
            <a:xfrm>
              <a:off x="1590172" y="2843472"/>
              <a:ext cx="2268000" cy="10723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9052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E0CF3-3F26-F3FF-79D2-AE081A431ED9}"/>
              </a:ext>
            </a:extLst>
          </p:cNvPr>
          <p:cNvPicPr/>
          <p:nvPr/>
        </p:nvPicPr>
        <p:blipFill>
          <a:blip r:embed="rId2">
            <a:extLst>
              <a:ext uri="{28A0092B-C50C-407E-A947-70E740481C1C}">
                <a14:useLocalDpi xmlns:a14="http://schemas.microsoft.com/office/drawing/2010/main" val="0"/>
              </a:ext>
            </a:extLst>
          </a:blip>
          <a:srcRect/>
          <a:stretch/>
        </p:blipFill>
        <p:spPr>
          <a:xfrm>
            <a:off x="10106730" y="221489"/>
            <a:ext cx="1695383" cy="457194"/>
          </a:xfrm>
          <a:prstGeom prst="rect">
            <a:avLst/>
          </a:prstGeom>
        </p:spPr>
      </p:pic>
      <p:grpSp>
        <p:nvGrpSpPr>
          <p:cNvPr id="3" name="Group 2">
            <a:extLst>
              <a:ext uri="{FF2B5EF4-FFF2-40B4-BE49-F238E27FC236}">
                <a16:creationId xmlns:a16="http://schemas.microsoft.com/office/drawing/2014/main" id="{D5871EB9-00B7-0A79-209A-1672BA388334}"/>
              </a:ext>
            </a:extLst>
          </p:cNvPr>
          <p:cNvGrpSpPr/>
          <p:nvPr/>
        </p:nvGrpSpPr>
        <p:grpSpPr>
          <a:xfrm>
            <a:off x="1591372" y="1220466"/>
            <a:ext cx="2268000" cy="5040000"/>
            <a:chOff x="1591372" y="1220466"/>
            <a:chExt cx="2268000" cy="5040000"/>
          </a:xfrm>
        </p:grpSpPr>
        <p:pic>
          <p:nvPicPr>
            <p:cNvPr id="4" name="Picture 3">
              <a:extLst>
                <a:ext uri="{FF2B5EF4-FFF2-40B4-BE49-F238E27FC236}">
                  <a16:creationId xmlns:a16="http://schemas.microsoft.com/office/drawing/2014/main" id="{3F2A002C-BF89-D7A0-3A49-B8D93C090F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1372" y="1220466"/>
              <a:ext cx="2268000" cy="5040000"/>
            </a:xfrm>
            <a:prstGeom prst="rect">
              <a:avLst/>
            </a:prstGeom>
            <a:ln w="19050">
              <a:solidFill>
                <a:srgbClr val="002060"/>
              </a:solidFill>
            </a:ln>
          </p:spPr>
        </p:pic>
        <p:sp>
          <p:nvSpPr>
            <p:cNvPr id="8" name="Rectangle 7">
              <a:extLst>
                <a:ext uri="{FF2B5EF4-FFF2-40B4-BE49-F238E27FC236}">
                  <a16:creationId xmlns:a16="http://schemas.microsoft.com/office/drawing/2014/main" id="{A60F25D2-759A-5ED3-19CA-5FDE526149E5}"/>
                </a:ext>
              </a:extLst>
            </p:cNvPr>
            <p:cNvSpPr/>
            <p:nvPr/>
          </p:nvSpPr>
          <p:spPr>
            <a:xfrm>
              <a:off x="1679575" y="3282951"/>
              <a:ext cx="1050926" cy="3460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8257A18A-971B-C43A-F75D-47D2070601C1}"/>
              </a:ext>
            </a:extLst>
          </p:cNvPr>
          <p:cNvSpPr/>
          <p:nvPr/>
        </p:nvSpPr>
        <p:spPr>
          <a:xfrm>
            <a:off x="4688932" y="3155690"/>
            <a:ext cx="6407693" cy="1169551"/>
          </a:xfrm>
          <a:prstGeom prst="rect">
            <a:avLst/>
          </a:prstGeom>
          <a:solidFill>
            <a:srgbClr val="002060"/>
          </a:solidFill>
        </p:spPr>
        <p:txBody>
          <a:bodyPr wrap="square">
            <a:spAutoFit/>
          </a:bodyPr>
          <a:lstStyle/>
          <a:p>
            <a:pPr marL="0" indent="0">
              <a:buNone/>
            </a:pPr>
            <a:r>
              <a:rPr lang="en-US" sz="1400" b="1" dirty="0">
                <a:solidFill>
                  <a:schemeClr val="bg1"/>
                </a:solidFill>
              </a:rPr>
              <a:t>Selecting Smart Device type:</a:t>
            </a:r>
          </a:p>
          <a:p>
            <a:pPr marL="0" indent="0">
              <a:buNone/>
            </a:pPr>
            <a:endParaRPr lang="en-US" sz="1400" b="1" dirty="0">
              <a:solidFill>
                <a:schemeClr val="bg1"/>
              </a:solidFill>
            </a:endParaRPr>
          </a:p>
          <a:p>
            <a:pPr marL="0" indent="0">
              <a:buNone/>
            </a:pPr>
            <a:r>
              <a:rPr lang="en-US" sz="1400" dirty="0">
                <a:solidFill>
                  <a:schemeClr val="bg1"/>
                </a:solidFill>
              </a:rPr>
              <a:t>A new window will open to ask for the selection of device types to be associated with.</a:t>
            </a:r>
          </a:p>
          <a:p>
            <a:pPr marL="0" indent="0">
              <a:buNone/>
            </a:pPr>
            <a:endParaRPr lang="en-US" sz="1400" dirty="0">
              <a:solidFill>
                <a:schemeClr val="bg1"/>
              </a:solidFill>
            </a:endParaRPr>
          </a:p>
          <a:p>
            <a:pPr marL="0" indent="0">
              <a:buNone/>
            </a:pPr>
            <a:r>
              <a:rPr lang="en-US" sz="1400" dirty="0">
                <a:solidFill>
                  <a:schemeClr val="bg1"/>
                </a:solidFill>
              </a:rPr>
              <a:t>Click on “SMART TAG ” to  Associate the SmartTag device.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5265A-39F8-73D2-0CAD-AB7F0F0B133A}"/>
              </a:ext>
            </a:extLst>
          </p:cNvPr>
          <p:cNvPicPr/>
          <p:nvPr/>
        </p:nvPicPr>
        <p:blipFill>
          <a:blip r:embed="rId2">
            <a:extLst>
              <a:ext uri="{28A0092B-C50C-407E-A947-70E740481C1C}">
                <a14:useLocalDpi xmlns:a14="http://schemas.microsoft.com/office/drawing/2010/main" val="0"/>
              </a:ext>
            </a:extLst>
          </a:blip>
          <a:srcRect/>
          <a:stretch/>
        </p:blipFill>
        <p:spPr>
          <a:xfrm>
            <a:off x="10106730" y="221489"/>
            <a:ext cx="1695383" cy="457194"/>
          </a:xfrm>
          <a:prstGeom prst="rect">
            <a:avLst/>
          </a:prstGeom>
        </p:spPr>
      </p:pic>
      <p:sp>
        <p:nvSpPr>
          <p:cNvPr id="13" name="Rectangle 12">
            <a:extLst>
              <a:ext uri="{FF2B5EF4-FFF2-40B4-BE49-F238E27FC236}">
                <a16:creationId xmlns:a16="http://schemas.microsoft.com/office/drawing/2014/main" id="{3CF8C724-9C20-CE1D-BB9D-43105EFB82D1}"/>
              </a:ext>
            </a:extLst>
          </p:cNvPr>
          <p:cNvSpPr/>
          <p:nvPr/>
        </p:nvSpPr>
        <p:spPr>
          <a:xfrm>
            <a:off x="4548520" y="1852396"/>
            <a:ext cx="3271505" cy="3754874"/>
          </a:xfrm>
          <a:prstGeom prst="rect">
            <a:avLst/>
          </a:prstGeom>
          <a:solidFill>
            <a:srgbClr val="002060"/>
          </a:solidFill>
        </p:spPr>
        <p:txBody>
          <a:bodyPr wrap="square">
            <a:spAutoFit/>
          </a:bodyPr>
          <a:lstStyle/>
          <a:p>
            <a:pPr algn="just"/>
            <a:r>
              <a:rPr lang="en-US" sz="1400" b="1" dirty="0">
                <a:solidFill>
                  <a:schemeClr val="bg1"/>
                </a:solidFill>
              </a:rPr>
              <a:t>Selecting Device to do the association with:</a:t>
            </a:r>
          </a:p>
          <a:p>
            <a:pPr marL="342900" indent="-342900" algn="just">
              <a:buFont typeface="+mj-lt"/>
              <a:buAutoNum type="arabicPeriod"/>
            </a:pPr>
            <a:r>
              <a:rPr lang="en-US" sz="1400" dirty="0">
                <a:solidFill>
                  <a:schemeClr val="bg1"/>
                </a:solidFill>
              </a:rPr>
              <a:t>User will see a list of unassociated devices; User can use the door status to identify the device being installed</a:t>
            </a:r>
          </a:p>
          <a:p>
            <a:pPr marL="342900" indent="-342900" algn="just">
              <a:buFont typeface="+mj-lt"/>
              <a:buAutoNum type="arabicPeriod"/>
            </a:pPr>
            <a:endParaRPr lang="en-US" sz="1400" dirty="0">
              <a:solidFill>
                <a:schemeClr val="bg1"/>
              </a:solidFill>
            </a:endParaRPr>
          </a:p>
          <a:p>
            <a:pPr marL="342900" indent="-342900" algn="just">
              <a:buFont typeface="+mj-lt"/>
              <a:buAutoNum type="arabicPeriod"/>
            </a:pPr>
            <a:r>
              <a:rPr lang="en-US" sz="1400" dirty="0">
                <a:solidFill>
                  <a:schemeClr val="bg1"/>
                </a:solidFill>
              </a:rPr>
              <a:t>After identifying the device, select the device to start Installation</a:t>
            </a:r>
          </a:p>
          <a:p>
            <a:pPr marL="342900" indent="-342900" algn="just">
              <a:buFont typeface="+mj-lt"/>
              <a:buAutoNum type="arabicPeriod"/>
            </a:pPr>
            <a:endParaRPr lang="en-US" sz="1400" dirty="0">
              <a:solidFill>
                <a:schemeClr val="bg1"/>
              </a:solidFill>
            </a:endParaRPr>
          </a:p>
          <a:p>
            <a:pPr marL="342900" indent="-342900" algn="just">
              <a:buFont typeface="+mj-lt"/>
              <a:buAutoNum type="arabicPeriod"/>
            </a:pPr>
            <a:r>
              <a:rPr lang="en-US" sz="1400" dirty="0">
                <a:solidFill>
                  <a:schemeClr val="bg1"/>
                </a:solidFill>
              </a:rPr>
              <a:t>App will give a popup to confirm the association, Click on Ok to confirm.</a:t>
            </a:r>
          </a:p>
          <a:p>
            <a:pPr marL="342900" indent="-342900" algn="just">
              <a:buFont typeface="+mj-lt"/>
              <a:buAutoNum type="arabicPeriod"/>
            </a:pPr>
            <a:endParaRPr lang="en-US" sz="1400" b="1" dirty="0">
              <a:solidFill>
                <a:schemeClr val="bg1"/>
              </a:solidFill>
            </a:endParaRPr>
          </a:p>
          <a:p>
            <a:pPr algn="just"/>
            <a:endParaRPr lang="en-US" sz="1400" b="1" dirty="0">
              <a:solidFill>
                <a:schemeClr val="bg1"/>
              </a:solidFill>
            </a:endParaRPr>
          </a:p>
          <a:p>
            <a:pPr algn="just"/>
            <a:r>
              <a:rPr lang="en-US" sz="1400" b="1" dirty="0">
                <a:solidFill>
                  <a:schemeClr val="bg1"/>
                </a:solidFill>
              </a:rPr>
              <a:t>Note: </a:t>
            </a:r>
            <a:r>
              <a:rPr lang="en-US" sz="1400" dirty="0">
                <a:solidFill>
                  <a:schemeClr val="bg1"/>
                </a:solidFill>
              </a:rPr>
              <a:t>Please note the device only wakes up when the cooler Door is Closed for 15sec.</a:t>
            </a:r>
          </a:p>
          <a:p>
            <a:pPr marL="342900" indent="-342900" algn="just">
              <a:buFont typeface="+mj-lt"/>
              <a:buAutoNum type="arabicPeriod"/>
            </a:pPr>
            <a:endParaRPr lang="en-US" sz="1400" dirty="0"/>
          </a:p>
        </p:txBody>
      </p:sp>
      <p:grpSp>
        <p:nvGrpSpPr>
          <p:cNvPr id="10" name="Group 9">
            <a:extLst>
              <a:ext uri="{FF2B5EF4-FFF2-40B4-BE49-F238E27FC236}">
                <a16:creationId xmlns:a16="http://schemas.microsoft.com/office/drawing/2014/main" id="{548734F0-B521-A9C7-1F3C-788F0A9FF071}"/>
              </a:ext>
            </a:extLst>
          </p:cNvPr>
          <p:cNvGrpSpPr/>
          <p:nvPr/>
        </p:nvGrpSpPr>
        <p:grpSpPr>
          <a:xfrm>
            <a:off x="1574633" y="1212497"/>
            <a:ext cx="2268000" cy="5034672"/>
            <a:chOff x="1591372" y="1223130"/>
            <a:chExt cx="2268000" cy="5034672"/>
          </a:xfrm>
        </p:grpSpPr>
        <p:pic>
          <p:nvPicPr>
            <p:cNvPr id="11" name="Picture 10">
              <a:extLst>
                <a:ext uri="{FF2B5EF4-FFF2-40B4-BE49-F238E27FC236}">
                  <a16:creationId xmlns:a16="http://schemas.microsoft.com/office/drawing/2014/main" id="{A6D39BF7-66BA-043A-D77C-49BCCA36C7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1372" y="1223130"/>
              <a:ext cx="2268000" cy="5034672"/>
            </a:xfrm>
            <a:prstGeom prst="rect">
              <a:avLst/>
            </a:prstGeom>
            <a:ln w="19050">
              <a:solidFill>
                <a:srgbClr val="002060"/>
              </a:solidFill>
            </a:ln>
          </p:spPr>
        </p:pic>
        <p:sp>
          <p:nvSpPr>
            <p:cNvPr id="12" name="Rectangle 11">
              <a:extLst>
                <a:ext uri="{FF2B5EF4-FFF2-40B4-BE49-F238E27FC236}">
                  <a16:creationId xmlns:a16="http://schemas.microsoft.com/office/drawing/2014/main" id="{E5364489-E59A-4767-8606-3CB8CB0E9D07}"/>
                </a:ext>
              </a:extLst>
            </p:cNvPr>
            <p:cNvSpPr/>
            <p:nvPr/>
          </p:nvSpPr>
          <p:spPr>
            <a:xfrm>
              <a:off x="1674089" y="2741132"/>
              <a:ext cx="2082800" cy="126363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CDFE3FCD-958A-09C5-A684-A035647A9A07}"/>
              </a:ext>
            </a:extLst>
          </p:cNvPr>
          <p:cNvGrpSpPr/>
          <p:nvPr/>
        </p:nvGrpSpPr>
        <p:grpSpPr>
          <a:xfrm>
            <a:off x="8525912" y="1212497"/>
            <a:ext cx="2267999" cy="5034672"/>
            <a:chOff x="8525912" y="1212497"/>
            <a:chExt cx="2267999" cy="5034672"/>
          </a:xfrm>
        </p:grpSpPr>
        <p:pic>
          <p:nvPicPr>
            <p:cNvPr id="26" name="Picture 25">
              <a:extLst>
                <a:ext uri="{FF2B5EF4-FFF2-40B4-BE49-F238E27FC236}">
                  <a16:creationId xmlns:a16="http://schemas.microsoft.com/office/drawing/2014/main" id="{1ABFBDEA-D26E-6091-B85C-16099A1DCD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5912" y="1212497"/>
              <a:ext cx="2267999" cy="5034672"/>
            </a:xfrm>
            <a:prstGeom prst="rect">
              <a:avLst/>
            </a:prstGeom>
            <a:ln w="19050">
              <a:solidFill>
                <a:srgbClr val="002060"/>
              </a:solidFill>
            </a:ln>
          </p:spPr>
        </p:pic>
        <p:sp>
          <p:nvSpPr>
            <p:cNvPr id="27" name="Rectangle 26">
              <a:extLst>
                <a:ext uri="{FF2B5EF4-FFF2-40B4-BE49-F238E27FC236}">
                  <a16:creationId xmlns:a16="http://schemas.microsoft.com/office/drawing/2014/main" id="{F1C89250-DFB6-F0A7-C48F-72C9A778DE9F}"/>
                </a:ext>
              </a:extLst>
            </p:cNvPr>
            <p:cNvSpPr/>
            <p:nvPr/>
          </p:nvSpPr>
          <p:spPr>
            <a:xfrm>
              <a:off x="10229850" y="399413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9425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5265A-39F8-73D2-0CAD-AB7F0F0B133A}"/>
              </a:ext>
            </a:extLst>
          </p:cNvPr>
          <p:cNvPicPr/>
          <p:nvPr/>
        </p:nvPicPr>
        <p:blipFill>
          <a:blip r:embed="rId2">
            <a:extLst>
              <a:ext uri="{28A0092B-C50C-407E-A947-70E740481C1C}">
                <a14:useLocalDpi xmlns:a14="http://schemas.microsoft.com/office/drawing/2010/main" val="0"/>
              </a:ext>
            </a:extLst>
          </a:blip>
          <a:srcRect/>
          <a:stretch/>
        </p:blipFill>
        <p:spPr>
          <a:xfrm>
            <a:off x="10106730" y="221489"/>
            <a:ext cx="1695383" cy="457194"/>
          </a:xfrm>
          <a:prstGeom prst="rect">
            <a:avLst/>
          </a:prstGeom>
        </p:spPr>
      </p:pic>
      <p:sp>
        <p:nvSpPr>
          <p:cNvPr id="13" name="Rectangle 12">
            <a:extLst>
              <a:ext uri="{FF2B5EF4-FFF2-40B4-BE49-F238E27FC236}">
                <a16:creationId xmlns:a16="http://schemas.microsoft.com/office/drawing/2014/main" id="{3CF8C724-9C20-CE1D-BB9D-43105EFB82D1}"/>
              </a:ext>
            </a:extLst>
          </p:cNvPr>
          <p:cNvSpPr/>
          <p:nvPr/>
        </p:nvSpPr>
        <p:spPr>
          <a:xfrm>
            <a:off x="4343401" y="2391005"/>
            <a:ext cx="3686174" cy="2677656"/>
          </a:xfrm>
          <a:prstGeom prst="rect">
            <a:avLst/>
          </a:prstGeom>
          <a:solidFill>
            <a:srgbClr val="002060"/>
          </a:solidFill>
        </p:spPr>
        <p:txBody>
          <a:bodyPr wrap="square">
            <a:spAutoFit/>
          </a:bodyPr>
          <a:lstStyle/>
          <a:p>
            <a:pPr algn="just"/>
            <a:r>
              <a:rPr lang="en-US" sz="1400" b="1" dirty="0">
                <a:solidFill>
                  <a:schemeClr val="bg1"/>
                </a:solidFill>
              </a:rPr>
              <a:t>Smart Device Configuration Setting:</a:t>
            </a:r>
          </a:p>
          <a:p>
            <a:pPr algn="just"/>
            <a:endParaRPr lang="en-US" sz="1400" b="1" dirty="0">
              <a:solidFill>
                <a:schemeClr val="bg1"/>
              </a:solidFill>
            </a:endParaRPr>
          </a:p>
          <a:p>
            <a:pPr algn="just"/>
            <a:r>
              <a:rPr lang="en-US" sz="1400" dirty="0">
                <a:solidFill>
                  <a:schemeClr val="bg1"/>
                </a:solidFill>
              </a:rPr>
              <a:t>On selection of the device, the application will connect to the device, make all configuration changes and provide status.  </a:t>
            </a:r>
          </a:p>
          <a:p>
            <a:pPr algn="just"/>
            <a:endParaRPr lang="en-US" sz="1400" dirty="0">
              <a:solidFill>
                <a:schemeClr val="bg1"/>
              </a:solidFill>
            </a:endParaRPr>
          </a:p>
          <a:p>
            <a:pPr algn="just"/>
            <a:r>
              <a:rPr lang="en-US" sz="1400" dirty="0">
                <a:solidFill>
                  <a:schemeClr val="bg1"/>
                </a:solidFill>
              </a:rPr>
              <a:t>A success message will appear after successful association, press OK to close the popup.</a:t>
            </a:r>
          </a:p>
          <a:p>
            <a:pPr algn="just"/>
            <a:endParaRPr lang="en-US" sz="1400" dirty="0">
              <a:solidFill>
                <a:schemeClr val="bg1"/>
              </a:solidFill>
            </a:endParaRPr>
          </a:p>
          <a:p>
            <a:pPr algn="just"/>
            <a:r>
              <a:rPr lang="en-US" sz="1400" dirty="0">
                <a:solidFill>
                  <a:schemeClr val="bg1"/>
                </a:solidFill>
              </a:rPr>
              <a:t>When this window appears the device is provisioned, and User can press close to return to the outlet screen. </a:t>
            </a:r>
          </a:p>
        </p:txBody>
      </p:sp>
      <p:pic>
        <p:nvPicPr>
          <p:cNvPr id="11" name="Picture 10">
            <a:extLst>
              <a:ext uri="{FF2B5EF4-FFF2-40B4-BE49-F238E27FC236}">
                <a16:creationId xmlns:a16="http://schemas.microsoft.com/office/drawing/2014/main" id="{A6D39BF7-66BA-043A-D77C-49BCCA36C7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4633" y="1212497"/>
            <a:ext cx="2267999" cy="5034672"/>
          </a:xfrm>
          <a:prstGeom prst="rect">
            <a:avLst/>
          </a:prstGeom>
          <a:ln w="19050">
            <a:solidFill>
              <a:srgbClr val="002060"/>
            </a:solidFill>
          </a:ln>
        </p:spPr>
      </p:pic>
      <p:grpSp>
        <p:nvGrpSpPr>
          <p:cNvPr id="28" name="Group 27">
            <a:extLst>
              <a:ext uri="{FF2B5EF4-FFF2-40B4-BE49-F238E27FC236}">
                <a16:creationId xmlns:a16="http://schemas.microsoft.com/office/drawing/2014/main" id="{CDFE3FCD-958A-09C5-A684-A035647A9A07}"/>
              </a:ext>
            </a:extLst>
          </p:cNvPr>
          <p:cNvGrpSpPr/>
          <p:nvPr/>
        </p:nvGrpSpPr>
        <p:grpSpPr>
          <a:xfrm>
            <a:off x="8525912" y="1212498"/>
            <a:ext cx="2267999" cy="5034670"/>
            <a:chOff x="8525912" y="1212498"/>
            <a:chExt cx="2267999" cy="5034670"/>
          </a:xfrm>
        </p:grpSpPr>
        <p:pic>
          <p:nvPicPr>
            <p:cNvPr id="26" name="Picture 25">
              <a:extLst>
                <a:ext uri="{FF2B5EF4-FFF2-40B4-BE49-F238E27FC236}">
                  <a16:creationId xmlns:a16="http://schemas.microsoft.com/office/drawing/2014/main" id="{1ABFBDEA-D26E-6091-B85C-16099A1DCD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5912" y="1212498"/>
              <a:ext cx="2267999" cy="5034670"/>
            </a:xfrm>
            <a:prstGeom prst="rect">
              <a:avLst/>
            </a:prstGeom>
            <a:ln w="19050">
              <a:solidFill>
                <a:srgbClr val="002060"/>
              </a:solidFill>
            </a:ln>
          </p:spPr>
        </p:pic>
        <p:sp>
          <p:nvSpPr>
            <p:cNvPr id="27" name="Rectangle 26">
              <a:extLst>
                <a:ext uri="{FF2B5EF4-FFF2-40B4-BE49-F238E27FC236}">
                  <a16:creationId xmlns:a16="http://schemas.microsoft.com/office/drawing/2014/main" id="{F1C89250-DFB6-F0A7-C48F-72C9A778DE9F}"/>
                </a:ext>
              </a:extLst>
            </p:cNvPr>
            <p:cNvSpPr/>
            <p:nvPr/>
          </p:nvSpPr>
          <p:spPr>
            <a:xfrm>
              <a:off x="10229850" y="399413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6405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5265A-39F8-73D2-0CAD-AB7F0F0B133A}"/>
              </a:ext>
            </a:extLst>
          </p:cNvPr>
          <p:cNvPicPr/>
          <p:nvPr/>
        </p:nvPicPr>
        <p:blipFill>
          <a:blip r:embed="rId2">
            <a:extLst>
              <a:ext uri="{28A0092B-C50C-407E-A947-70E740481C1C}">
                <a14:useLocalDpi xmlns:a14="http://schemas.microsoft.com/office/drawing/2010/main" val="0"/>
              </a:ext>
            </a:extLst>
          </a:blip>
          <a:srcRect/>
          <a:stretch/>
        </p:blipFill>
        <p:spPr>
          <a:xfrm>
            <a:off x="10106730" y="221489"/>
            <a:ext cx="1695383" cy="457194"/>
          </a:xfrm>
          <a:prstGeom prst="rect">
            <a:avLst/>
          </a:prstGeom>
        </p:spPr>
      </p:pic>
      <p:sp>
        <p:nvSpPr>
          <p:cNvPr id="13" name="Rectangle 12">
            <a:extLst>
              <a:ext uri="{FF2B5EF4-FFF2-40B4-BE49-F238E27FC236}">
                <a16:creationId xmlns:a16="http://schemas.microsoft.com/office/drawing/2014/main" id="{3CF8C724-9C20-CE1D-BB9D-43105EFB82D1}"/>
              </a:ext>
            </a:extLst>
          </p:cNvPr>
          <p:cNvSpPr/>
          <p:nvPr/>
        </p:nvSpPr>
        <p:spPr>
          <a:xfrm>
            <a:off x="4933950" y="3468223"/>
            <a:ext cx="5800725" cy="738664"/>
          </a:xfrm>
          <a:prstGeom prst="rect">
            <a:avLst/>
          </a:prstGeom>
          <a:solidFill>
            <a:srgbClr val="002060"/>
          </a:solidFill>
        </p:spPr>
        <p:txBody>
          <a:bodyPr wrap="square">
            <a:spAutoFit/>
          </a:bodyPr>
          <a:lstStyle/>
          <a:p>
            <a:pPr algn="just"/>
            <a:r>
              <a:rPr lang="en-US" sz="1400" dirty="0">
                <a:solidFill>
                  <a:schemeClr val="bg1"/>
                </a:solidFill>
              </a:rPr>
              <a:t>When the process is completed, User will be returned to the Outlet Screen, and now User see that the Proximity / Smart Tag is associated with the Cooler.</a:t>
            </a:r>
          </a:p>
        </p:txBody>
      </p:sp>
      <p:pic>
        <p:nvPicPr>
          <p:cNvPr id="11" name="Picture 10">
            <a:extLst>
              <a:ext uri="{FF2B5EF4-FFF2-40B4-BE49-F238E27FC236}">
                <a16:creationId xmlns:a16="http://schemas.microsoft.com/office/drawing/2014/main" id="{A6D39BF7-66BA-043A-D77C-49BCCA36C7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5831" y="1212497"/>
            <a:ext cx="2265602" cy="5034672"/>
          </a:xfrm>
          <a:prstGeom prst="rect">
            <a:avLst/>
          </a:prstGeom>
          <a:ln w="19050">
            <a:solidFill>
              <a:srgbClr val="002060"/>
            </a:solidFill>
          </a:ln>
        </p:spPr>
      </p:pic>
      <p:sp>
        <p:nvSpPr>
          <p:cNvPr id="10" name="Rectangle 9">
            <a:extLst>
              <a:ext uri="{FF2B5EF4-FFF2-40B4-BE49-F238E27FC236}">
                <a16:creationId xmlns:a16="http://schemas.microsoft.com/office/drawing/2014/main" id="{C64A0592-48E8-C5D0-A1E3-B3D33202C628}"/>
              </a:ext>
            </a:extLst>
          </p:cNvPr>
          <p:cNvSpPr/>
          <p:nvPr/>
        </p:nvSpPr>
        <p:spPr>
          <a:xfrm>
            <a:off x="1597818" y="3314700"/>
            <a:ext cx="2183607" cy="29051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88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15" name="Rectangle 14">
            <a:extLst>
              <a:ext uri="{FF2B5EF4-FFF2-40B4-BE49-F238E27FC236}">
                <a16:creationId xmlns:a16="http://schemas.microsoft.com/office/drawing/2014/main" id="{469C106C-F9DF-4518-B520-057DF97AD685}"/>
              </a:ext>
            </a:extLst>
          </p:cNvPr>
          <p:cNvSpPr/>
          <p:nvPr/>
        </p:nvSpPr>
        <p:spPr>
          <a:xfrm>
            <a:off x="5358809" y="3047968"/>
            <a:ext cx="6236530" cy="1384995"/>
          </a:xfrm>
          <a:prstGeom prst="rect">
            <a:avLst/>
          </a:prstGeom>
          <a:solidFill>
            <a:srgbClr val="002060"/>
          </a:solidFill>
        </p:spPr>
        <p:txBody>
          <a:bodyPr wrap="square">
            <a:spAutoFit/>
          </a:bodyPr>
          <a:lstStyle/>
          <a:p>
            <a:pPr marL="0" indent="0" algn="just">
              <a:buNone/>
            </a:pPr>
            <a:r>
              <a:rPr lang="en-US" sz="1400" b="1" dirty="0">
                <a:solidFill>
                  <a:schemeClr val="bg1"/>
                </a:solidFill>
              </a:rPr>
              <a:t>Selecting Cooler:</a:t>
            </a:r>
          </a:p>
          <a:p>
            <a:pPr marL="0" indent="0" algn="just">
              <a:buNone/>
            </a:pPr>
            <a:endParaRPr lang="en-US" sz="1400" b="1" dirty="0">
              <a:solidFill>
                <a:schemeClr val="bg1"/>
              </a:solidFill>
            </a:endParaRPr>
          </a:p>
          <a:p>
            <a:pPr marL="0" indent="0" algn="just">
              <a:buNone/>
            </a:pPr>
            <a:r>
              <a:rPr lang="en-US" sz="1400" dirty="0">
                <a:solidFill>
                  <a:schemeClr val="bg1"/>
                </a:solidFill>
              </a:rPr>
              <a:t>A new window will open allowing User to manually select the cooler for the outlet selected.</a:t>
            </a:r>
          </a:p>
          <a:p>
            <a:pPr marL="0" indent="0" algn="just">
              <a:buNone/>
            </a:pPr>
            <a:endParaRPr lang="en-US" sz="1400" dirty="0">
              <a:solidFill>
                <a:schemeClr val="bg1"/>
              </a:solidFill>
            </a:endParaRPr>
          </a:p>
          <a:p>
            <a:pPr marL="0" indent="0" algn="just">
              <a:buNone/>
            </a:pPr>
            <a:r>
              <a:rPr lang="en-US" sz="1400" dirty="0">
                <a:solidFill>
                  <a:schemeClr val="bg1"/>
                </a:solidFill>
              </a:rPr>
              <a:t>Click on “Association” to select the Asset for installation.</a:t>
            </a:r>
          </a:p>
        </p:txBody>
      </p:sp>
      <p:grpSp>
        <p:nvGrpSpPr>
          <p:cNvPr id="4" name="Group 3">
            <a:extLst>
              <a:ext uri="{FF2B5EF4-FFF2-40B4-BE49-F238E27FC236}">
                <a16:creationId xmlns:a16="http://schemas.microsoft.com/office/drawing/2014/main" id="{130CC6F1-D804-419A-A6BB-7542FC3DA6CF}"/>
              </a:ext>
            </a:extLst>
          </p:cNvPr>
          <p:cNvGrpSpPr/>
          <p:nvPr/>
        </p:nvGrpSpPr>
        <p:grpSpPr>
          <a:xfrm>
            <a:off x="1590172" y="1220466"/>
            <a:ext cx="2270400" cy="5040000"/>
            <a:chOff x="1590172" y="1220466"/>
            <a:chExt cx="2270400" cy="5040000"/>
          </a:xfrm>
        </p:grpSpPr>
        <p:pic>
          <p:nvPicPr>
            <p:cNvPr id="13" name="Picture 12">
              <a:extLst>
                <a:ext uri="{FF2B5EF4-FFF2-40B4-BE49-F238E27FC236}">
                  <a16:creationId xmlns:a16="http://schemas.microsoft.com/office/drawing/2014/main" id="{FB101D5F-33F4-4511-9AFA-CFA8F2A27C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0172" y="1220466"/>
              <a:ext cx="2270400" cy="5040000"/>
            </a:xfrm>
            <a:prstGeom prst="rect">
              <a:avLst/>
            </a:prstGeom>
            <a:ln w="19050">
              <a:solidFill>
                <a:srgbClr val="002060"/>
              </a:solidFill>
            </a:ln>
          </p:spPr>
        </p:pic>
        <p:sp>
          <p:nvSpPr>
            <p:cNvPr id="18" name="Rectangle 17">
              <a:extLst>
                <a:ext uri="{FF2B5EF4-FFF2-40B4-BE49-F238E27FC236}">
                  <a16:creationId xmlns:a16="http://schemas.microsoft.com/office/drawing/2014/main" id="{4032AD67-0E25-4F7C-8A2C-33C3A5BEBBBB}"/>
                </a:ext>
              </a:extLst>
            </p:cNvPr>
            <p:cNvSpPr/>
            <p:nvPr/>
          </p:nvSpPr>
          <p:spPr>
            <a:xfrm>
              <a:off x="1590172" y="2843472"/>
              <a:ext cx="2268000" cy="10723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1CCA935-B7FC-4291-EE2D-60858BF97760}"/>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Association - SmartVisions</a:t>
            </a:r>
          </a:p>
        </p:txBody>
      </p:sp>
    </p:spTree>
    <p:extLst>
      <p:ext uri="{BB962C8B-B14F-4D97-AF65-F5344CB8AC3E}">
        <p14:creationId xmlns:p14="http://schemas.microsoft.com/office/powerpoint/2010/main" val="352047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13" name="Picture 12">
            <a:extLst>
              <a:ext uri="{FF2B5EF4-FFF2-40B4-BE49-F238E27FC236}">
                <a16:creationId xmlns:a16="http://schemas.microsoft.com/office/drawing/2014/main" id="{FB101D5F-33F4-4511-9AFA-CFA8F2A27C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0150" y="1217801"/>
            <a:ext cx="2268000" cy="5040000"/>
          </a:xfrm>
          <a:prstGeom prst="rect">
            <a:avLst/>
          </a:prstGeom>
          <a:ln w="19050">
            <a:solidFill>
              <a:srgbClr val="002060"/>
            </a:solidFill>
          </a:ln>
        </p:spPr>
      </p:pic>
      <p:sp>
        <p:nvSpPr>
          <p:cNvPr id="15" name="Rectangle 14">
            <a:extLst>
              <a:ext uri="{FF2B5EF4-FFF2-40B4-BE49-F238E27FC236}">
                <a16:creationId xmlns:a16="http://schemas.microsoft.com/office/drawing/2014/main" id="{469C106C-F9DF-4518-B520-057DF97AD685}"/>
              </a:ext>
            </a:extLst>
          </p:cNvPr>
          <p:cNvSpPr/>
          <p:nvPr/>
        </p:nvSpPr>
        <p:spPr>
          <a:xfrm>
            <a:off x="4747601" y="2865655"/>
            <a:ext cx="6603189" cy="1169551"/>
          </a:xfrm>
          <a:prstGeom prst="rect">
            <a:avLst/>
          </a:prstGeom>
          <a:solidFill>
            <a:srgbClr val="002060"/>
          </a:solidFill>
        </p:spPr>
        <p:txBody>
          <a:bodyPr wrap="square">
            <a:spAutoFit/>
          </a:bodyPr>
          <a:lstStyle/>
          <a:p>
            <a:pPr marL="0" indent="0" algn="just">
              <a:buNone/>
            </a:pPr>
            <a:r>
              <a:rPr lang="en-US" sz="1400" b="1" dirty="0">
                <a:solidFill>
                  <a:schemeClr val="bg1"/>
                </a:solidFill>
              </a:rPr>
              <a:t>Selecting Smart Device type:</a:t>
            </a:r>
          </a:p>
          <a:p>
            <a:pPr marL="0" indent="0" algn="just">
              <a:buNone/>
            </a:pPr>
            <a:endParaRPr lang="en-US" sz="1400" b="1" dirty="0">
              <a:solidFill>
                <a:schemeClr val="bg1"/>
              </a:solidFill>
            </a:endParaRPr>
          </a:p>
          <a:p>
            <a:pPr marL="0" indent="0" algn="just">
              <a:buNone/>
            </a:pPr>
            <a:r>
              <a:rPr lang="en-US" sz="1400" dirty="0">
                <a:solidFill>
                  <a:schemeClr val="bg1"/>
                </a:solidFill>
              </a:rPr>
              <a:t>A new window will open to ask for the selection of device types to be associated with.</a:t>
            </a:r>
          </a:p>
          <a:p>
            <a:pPr marL="0" indent="0" algn="just">
              <a:buNone/>
            </a:pPr>
            <a:endParaRPr lang="en-US" sz="1400" dirty="0">
              <a:solidFill>
                <a:schemeClr val="bg1"/>
              </a:solidFill>
            </a:endParaRPr>
          </a:p>
          <a:p>
            <a:pPr marL="0" indent="0" algn="just">
              <a:buNone/>
            </a:pPr>
            <a:r>
              <a:rPr lang="en-US" sz="1400" dirty="0">
                <a:solidFill>
                  <a:schemeClr val="bg1"/>
                </a:solidFill>
              </a:rPr>
              <a:t>Click on “SMART VISION ” to  Associate the PencilSmartVision device.</a:t>
            </a:r>
          </a:p>
        </p:txBody>
      </p:sp>
      <p:sp>
        <p:nvSpPr>
          <p:cNvPr id="18" name="Rectangle 17">
            <a:extLst>
              <a:ext uri="{FF2B5EF4-FFF2-40B4-BE49-F238E27FC236}">
                <a16:creationId xmlns:a16="http://schemas.microsoft.com/office/drawing/2014/main" id="{4032AD67-0E25-4F7C-8A2C-33C3A5BEBBBB}"/>
              </a:ext>
            </a:extLst>
          </p:cNvPr>
          <p:cNvSpPr/>
          <p:nvPr/>
        </p:nvSpPr>
        <p:spPr>
          <a:xfrm>
            <a:off x="2711450" y="3262312"/>
            <a:ext cx="1069976" cy="37623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367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pSp>
        <p:nvGrpSpPr>
          <p:cNvPr id="2" name="Group 1">
            <a:extLst>
              <a:ext uri="{FF2B5EF4-FFF2-40B4-BE49-F238E27FC236}">
                <a16:creationId xmlns:a16="http://schemas.microsoft.com/office/drawing/2014/main" id="{ADA9D3E7-3DB4-41C6-BF50-C539B984115B}"/>
              </a:ext>
            </a:extLst>
          </p:cNvPr>
          <p:cNvGrpSpPr/>
          <p:nvPr/>
        </p:nvGrpSpPr>
        <p:grpSpPr>
          <a:xfrm>
            <a:off x="1512749" y="1425710"/>
            <a:ext cx="2268000" cy="5040000"/>
            <a:chOff x="718802" y="1425710"/>
            <a:chExt cx="2268000" cy="5040000"/>
          </a:xfrm>
        </p:grpSpPr>
        <p:pic>
          <p:nvPicPr>
            <p:cNvPr id="13" name="Picture 12">
              <a:extLst>
                <a:ext uri="{FF2B5EF4-FFF2-40B4-BE49-F238E27FC236}">
                  <a16:creationId xmlns:a16="http://schemas.microsoft.com/office/drawing/2014/main" id="{FB101D5F-33F4-4511-9AFA-CFA8F2A27C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8802" y="1425710"/>
              <a:ext cx="2268000" cy="5040000"/>
            </a:xfrm>
            <a:prstGeom prst="rect">
              <a:avLst/>
            </a:prstGeom>
            <a:ln w="19050">
              <a:solidFill>
                <a:srgbClr val="002060"/>
              </a:solidFill>
            </a:ln>
          </p:spPr>
        </p:pic>
        <p:sp>
          <p:nvSpPr>
            <p:cNvPr id="9" name="Rectangle 8">
              <a:extLst>
                <a:ext uri="{FF2B5EF4-FFF2-40B4-BE49-F238E27FC236}">
                  <a16:creationId xmlns:a16="http://schemas.microsoft.com/office/drawing/2014/main" id="{19520CE3-E701-4FAE-A40A-A7EEDF05B2E5}"/>
                </a:ext>
              </a:extLst>
            </p:cNvPr>
            <p:cNvSpPr/>
            <p:nvPr/>
          </p:nvSpPr>
          <p:spPr>
            <a:xfrm>
              <a:off x="806823" y="1925619"/>
              <a:ext cx="2076225" cy="132088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Content Placeholder 19">
            <a:extLst>
              <a:ext uri="{FF2B5EF4-FFF2-40B4-BE49-F238E27FC236}">
                <a16:creationId xmlns:a16="http://schemas.microsoft.com/office/drawing/2014/main" id="{AE34C965-D7B8-441C-A9EC-DCF4C1794480}"/>
              </a:ext>
            </a:extLst>
          </p:cNvPr>
          <p:cNvSpPr>
            <a:spLocks noGrp="1"/>
          </p:cNvSpPr>
          <p:nvPr>
            <p:ph idx="1"/>
          </p:nvPr>
        </p:nvSpPr>
        <p:spPr>
          <a:xfrm>
            <a:off x="4161981" y="2222161"/>
            <a:ext cx="4249272" cy="3447098"/>
          </a:xfrm>
          <a:prstGeom prst="rect">
            <a:avLst/>
          </a:prstGeom>
          <a:solidFill>
            <a:srgbClr val="002060"/>
          </a:solidFill>
        </p:spPr>
        <p:txBody>
          <a:bodyPr wrap="square">
            <a:spAutoFit/>
          </a:bodyPr>
          <a:lstStyle/>
          <a:p>
            <a:pPr marL="0" indent="0" algn="just">
              <a:lnSpc>
                <a:spcPct val="100000"/>
              </a:lnSpc>
              <a:buNone/>
            </a:pPr>
            <a:r>
              <a:rPr lang="en-US" sz="1400" dirty="0">
                <a:solidFill>
                  <a:schemeClr val="bg1"/>
                </a:solidFill>
              </a:rPr>
              <a:t>Users will see a list of unassociated devices</a:t>
            </a:r>
            <a:r>
              <a:rPr lang="en-150" sz="1400" dirty="0">
                <a:solidFill>
                  <a:schemeClr val="bg1"/>
                </a:solidFill>
              </a:rPr>
              <a:t>. </a:t>
            </a:r>
            <a:r>
              <a:rPr lang="en-US" sz="1400" dirty="0">
                <a:solidFill>
                  <a:schemeClr val="bg1"/>
                </a:solidFill>
              </a:rPr>
              <a:t>The user can use the door status to identify the device being installed.</a:t>
            </a:r>
          </a:p>
          <a:p>
            <a:pPr marL="0" indent="0" algn="just">
              <a:lnSpc>
                <a:spcPct val="100000"/>
              </a:lnSpc>
              <a:buNone/>
            </a:pPr>
            <a:endParaRPr lang="en-US" sz="1400" dirty="0">
              <a:solidFill>
                <a:schemeClr val="bg1"/>
              </a:solidFill>
            </a:endParaRPr>
          </a:p>
          <a:p>
            <a:pPr marL="0" indent="0" algn="just">
              <a:lnSpc>
                <a:spcPct val="100000"/>
              </a:lnSpc>
              <a:buNone/>
            </a:pPr>
            <a:r>
              <a:rPr lang="en-US" sz="1400" dirty="0">
                <a:solidFill>
                  <a:schemeClr val="bg1"/>
                </a:solidFill>
              </a:rPr>
              <a:t>After identifying the device, select the device to start Installation.</a:t>
            </a:r>
          </a:p>
          <a:p>
            <a:pPr marL="0" indent="0" algn="just">
              <a:lnSpc>
                <a:spcPct val="100000"/>
              </a:lnSpc>
              <a:buNone/>
            </a:pPr>
            <a:endParaRPr lang="en-US" sz="1400" dirty="0">
              <a:solidFill>
                <a:schemeClr val="bg1"/>
              </a:solidFill>
            </a:endParaRPr>
          </a:p>
          <a:p>
            <a:pPr marL="0" indent="0" algn="just">
              <a:lnSpc>
                <a:spcPct val="100000"/>
              </a:lnSpc>
              <a:buNone/>
            </a:pPr>
            <a:r>
              <a:rPr lang="en-US" sz="1400" dirty="0">
                <a:solidFill>
                  <a:schemeClr val="bg1"/>
                </a:solidFill>
              </a:rPr>
              <a:t>The application will give a popup to confirm the association, click on OK to confirm.</a:t>
            </a:r>
          </a:p>
          <a:p>
            <a:pPr marL="0" indent="0" algn="just">
              <a:lnSpc>
                <a:spcPct val="100000"/>
              </a:lnSpc>
              <a:buNone/>
            </a:pPr>
            <a:endParaRPr lang="en-US" sz="1400" dirty="0">
              <a:solidFill>
                <a:schemeClr val="bg1"/>
              </a:solidFill>
            </a:endParaRPr>
          </a:p>
          <a:p>
            <a:pPr marL="0" indent="0" algn="just">
              <a:lnSpc>
                <a:spcPct val="100000"/>
              </a:lnSpc>
              <a:buNone/>
            </a:pPr>
            <a:r>
              <a:rPr lang="en-US" sz="1400" b="1" dirty="0">
                <a:solidFill>
                  <a:schemeClr val="bg1"/>
                </a:solidFill>
              </a:rPr>
              <a:t>Note: </a:t>
            </a:r>
            <a:r>
              <a:rPr lang="en-US" sz="1400" dirty="0">
                <a:solidFill>
                  <a:schemeClr val="bg1"/>
                </a:solidFill>
              </a:rPr>
              <a:t>Please note the Smart device only wakes up when the cooler Door is Closed for 15sec.</a:t>
            </a:r>
          </a:p>
        </p:txBody>
      </p:sp>
      <p:grpSp>
        <p:nvGrpSpPr>
          <p:cNvPr id="3" name="Group 2">
            <a:extLst>
              <a:ext uri="{FF2B5EF4-FFF2-40B4-BE49-F238E27FC236}">
                <a16:creationId xmlns:a16="http://schemas.microsoft.com/office/drawing/2014/main" id="{81A69CFD-4116-4521-9B6A-E02B6319BC39}"/>
              </a:ext>
            </a:extLst>
          </p:cNvPr>
          <p:cNvGrpSpPr/>
          <p:nvPr/>
        </p:nvGrpSpPr>
        <p:grpSpPr>
          <a:xfrm>
            <a:off x="8765735" y="1425710"/>
            <a:ext cx="2268000" cy="5040000"/>
            <a:chOff x="8765735" y="1425710"/>
            <a:chExt cx="2268000" cy="5040000"/>
          </a:xfrm>
        </p:grpSpPr>
        <p:pic>
          <p:nvPicPr>
            <p:cNvPr id="14" name="Picture 13">
              <a:extLst>
                <a:ext uri="{FF2B5EF4-FFF2-40B4-BE49-F238E27FC236}">
                  <a16:creationId xmlns:a16="http://schemas.microsoft.com/office/drawing/2014/main" id="{92236BBB-19AD-43A4-B949-8A152B0357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65735" y="1425710"/>
              <a:ext cx="2268000" cy="5040000"/>
            </a:xfrm>
            <a:prstGeom prst="rect">
              <a:avLst/>
            </a:prstGeom>
            <a:ln w="19050">
              <a:solidFill>
                <a:srgbClr val="002060"/>
              </a:solidFill>
            </a:ln>
          </p:spPr>
        </p:pic>
        <p:sp>
          <p:nvSpPr>
            <p:cNvPr id="16" name="Rectangle 15">
              <a:extLst>
                <a:ext uri="{FF2B5EF4-FFF2-40B4-BE49-F238E27FC236}">
                  <a16:creationId xmlns:a16="http://schemas.microsoft.com/office/drawing/2014/main" id="{5B3994FF-F1D6-4DC2-A932-482B5F340ACA}"/>
                </a:ext>
              </a:extLst>
            </p:cNvPr>
            <p:cNvSpPr/>
            <p:nvPr/>
          </p:nvSpPr>
          <p:spPr>
            <a:xfrm>
              <a:off x="10396095" y="4163209"/>
              <a:ext cx="448472" cy="21515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6195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itle 1">
            <a:extLst>
              <a:ext uri="{FF2B5EF4-FFF2-40B4-BE49-F238E27FC236}">
                <a16:creationId xmlns:a16="http://schemas.microsoft.com/office/drawing/2014/main" id="{A3F1454B-DE42-3E0E-C2EF-A2A4CAE97700}"/>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Features</a:t>
            </a:r>
          </a:p>
        </p:txBody>
      </p:sp>
      <p:sp>
        <p:nvSpPr>
          <p:cNvPr id="2" name="Text Box 3">
            <a:extLst>
              <a:ext uri="{FF2B5EF4-FFF2-40B4-BE49-F238E27FC236}">
                <a16:creationId xmlns:a16="http://schemas.microsoft.com/office/drawing/2014/main" id="{2EF413D6-75C3-5F7F-C745-E632D2904A11}"/>
              </a:ext>
            </a:extLst>
          </p:cNvPr>
          <p:cNvSpPr txBox="1">
            <a:spLocks noChangeArrowheads="1"/>
          </p:cNvSpPr>
          <p:nvPr/>
        </p:nvSpPr>
        <p:spPr bwMode="auto">
          <a:xfrm>
            <a:off x="231937" y="733425"/>
            <a:ext cx="11204634" cy="3682226"/>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342900" indent="-342900">
              <a:lnSpc>
                <a:spcPct val="200000"/>
              </a:lnSpc>
              <a:buClr>
                <a:srgbClr val="002060"/>
              </a:buClr>
              <a:buFont typeface="Wingdings" panose="05000000000000000000" pitchFamily="2" charset="2"/>
              <a:buChar char="ü"/>
            </a:pPr>
            <a:r>
              <a:rPr lang="en-US" sz="2400" b="1" dirty="0">
                <a:solidFill>
                  <a:srgbClr val="002060"/>
                </a:solidFill>
              </a:rPr>
              <a:t>Association – </a:t>
            </a:r>
            <a:r>
              <a:rPr lang="en-US" sz="2400" dirty="0">
                <a:solidFill>
                  <a:srgbClr val="002060"/>
                </a:solidFill>
              </a:rPr>
              <a:t>To Associate the Smart Device to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Remove Association – </a:t>
            </a:r>
            <a:r>
              <a:rPr lang="en-US" sz="2400" dirty="0">
                <a:solidFill>
                  <a:srgbClr val="002060"/>
                </a:solidFill>
              </a:rPr>
              <a:t>To Remove Association the Smart Device to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Device Scanning and Configure – </a:t>
            </a:r>
            <a:r>
              <a:rPr lang="en-US" sz="2400" dirty="0">
                <a:solidFill>
                  <a:srgbClr val="002060"/>
                </a:solidFill>
              </a:rPr>
              <a:t>To check Device Advertisement and Configure</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DFU – </a:t>
            </a:r>
            <a:r>
              <a:rPr lang="en-US" sz="2400" dirty="0">
                <a:solidFill>
                  <a:srgbClr val="002060"/>
                </a:solidFill>
              </a:rPr>
              <a:t>Direct Firmware Update of Smart Devices.</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Data Download and Upload – </a:t>
            </a:r>
            <a:r>
              <a:rPr lang="en-US" sz="2400" dirty="0">
                <a:solidFill>
                  <a:srgbClr val="002060"/>
                </a:solidFill>
              </a:rPr>
              <a:t>To Download and Upload data of the Smart Devices</a:t>
            </a:r>
          </a:p>
        </p:txBody>
      </p:sp>
    </p:spTree>
    <p:extLst>
      <p:ext uri="{BB962C8B-B14F-4D97-AF65-F5344CB8AC3E}">
        <p14:creationId xmlns:p14="http://schemas.microsoft.com/office/powerpoint/2010/main" val="261187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13" name="Picture 12">
            <a:extLst>
              <a:ext uri="{FF2B5EF4-FFF2-40B4-BE49-F238E27FC236}">
                <a16:creationId xmlns:a16="http://schemas.microsoft.com/office/drawing/2014/main" id="{FB101D5F-33F4-4511-9AFA-CFA8F2A27C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4196" y="1425710"/>
            <a:ext cx="2268000" cy="5040000"/>
          </a:xfrm>
          <a:prstGeom prst="rect">
            <a:avLst/>
          </a:prstGeom>
          <a:ln w="19050">
            <a:solidFill>
              <a:srgbClr val="002060"/>
            </a:solidFill>
          </a:ln>
        </p:spPr>
      </p:pic>
      <p:sp>
        <p:nvSpPr>
          <p:cNvPr id="20" name="Content Placeholder 19">
            <a:extLst>
              <a:ext uri="{FF2B5EF4-FFF2-40B4-BE49-F238E27FC236}">
                <a16:creationId xmlns:a16="http://schemas.microsoft.com/office/drawing/2014/main" id="{AE34C965-D7B8-441C-A9EC-DCF4C1794480}"/>
              </a:ext>
            </a:extLst>
          </p:cNvPr>
          <p:cNvSpPr>
            <a:spLocks noGrp="1"/>
          </p:cNvSpPr>
          <p:nvPr>
            <p:ph idx="1"/>
          </p:nvPr>
        </p:nvSpPr>
        <p:spPr>
          <a:xfrm>
            <a:off x="4402635" y="2254478"/>
            <a:ext cx="3742661" cy="3382464"/>
          </a:xfrm>
          <a:prstGeom prst="rect">
            <a:avLst/>
          </a:prstGeom>
          <a:solidFill>
            <a:srgbClr val="002060"/>
          </a:solidFill>
        </p:spPr>
        <p:txBody>
          <a:bodyPr vert="horz" wrap="square" lIns="91440" tIns="45720" rIns="91440" bIns="45720" rtlCol="0">
            <a:spAutoFit/>
          </a:bodyPr>
          <a:lstStyle/>
          <a:p>
            <a:pPr marL="0" indent="0" algn="just">
              <a:buNone/>
            </a:pPr>
            <a:r>
              <a:rPr lang="en-US" altLang="en-US" sz="1400" dirty="0">
                <a:solidFill>
                  <a:schemeClr val="bg1"/>
                </a:solidFill>
              </a:rPr>
              <a:t>On selection of the device, the app will connect to the device and make all configuration changes and provide status.  </a:t>
            </a:r>
          </a:p>
          <a:p>
            <a:pPr marL="0" indent="0" algn="just">
              <a:buNone/>
            </a:pPr>
            <a:endParaRPr lang="en-US" altLang="en-US" sz="1400" dirty="0">
              <a:solidFill>
                <a:schemeClr val="bg1"/>
              </a:solidFill>
            </a:endParaRPr>
          </a:p>
          <a:p>
            <a:pPr marL="0" indent="0" algn="just">
              <a:buNone/>
            </a:pPr>
            <a:r>
              <a:rPr lang="en-US" altLang="en-US" sz="1400" dirty="0">
                <a:solidFill>
                  <a:schemeClr val="bg1"/>
                </a:solidFill>
              </a:rPr>
              <a:t>Success Message will </a:t>
            </a:r>
            <a:r>
              <a:rPr lang="en-150" altLang="en-US" sz="1400" dirty="0">
                <a:solidFill>
                  <a:schemeClr val="bg1"/>
                </a:solidFill>
              </a:rPr>
              <a:t>appear </a:t>
            </a:r>
            <a:r>
              <a:rPr lang="en-US" altLang="en-US" sz="1400" dirty="0">
                <a:solidFill>
                  <a:schemeClr val="bg1"/>
                </a:solidFill>
              </a:rPr>
              <a:t>after successful association, press OK to close the popup.</a:t>
            </a:r>
          </a:p>
          <a:p>
            <a:pPr marL="0" indent="0" algn="just">
              <a:buNone/>
            </a:pPr>
            <a:endParaRPr lang="en-US" altLang="en-US" sz="1400" dirty="0">
              <a:solidFill>
                <a:schemeClr val="bg1"/>
              </a:solidFill>
            </a:endParaRPr>
          </a:p>
          <a:p>
            <a:pPr marL="0" indent="0" algn="just">
              <a:buNone/>
            </a:pPr>
            <a:r>
              <a:rPr lang="en-US" altLang="en-US" sz="1400" dirty="0">
                <a:solidFill>
                  <a:schemeClr val="bg1"/>
                </a:solidFill>
              </a:rPr>
              <a:t>When this window appears the device is provisioned, and the user can press close to return to the outlet screen. </a:t>
            </a:r>
          </a:p>
          <a:p>
            <a:pPr marL="0" indent="0" algn="just">
              <a:buNone/>
            </a:pPr>
            <a:endParaRPr lang="en-US" altLang="en-US" sz="1400" dirty="0">
              <a:solidFill>
                <a:schemeClr val="bg1"/>
              </a:solidFill>
            </a:endParaRPr>
          </a:p>
          <a:p>
            <a:pPr marL="0" indent="0" algn="just">
              <a:buNone/>
            </a:pPr>
            <a:r>
              <a:rPr lang="en-US" altLang="en-US" sz="1400" dirty="0">
                <a:solidFill>
                  <a:schemeClr val="bg1"/>
                </a:solidFill>
              </a:rPr>
              <a:t>When the door </a:t>
            </a:r>
            <a:r>
              <a:rPr lang="en-150" altLang="en-US" sz="1400" dirty="0">
                <a:solidFill>
                  <a:schemeClr val="bg1"/>
                </a:solidFill>
              </a:rPr>
              <a:t>closes</a:t>
            </a:r>
            <a:r>
              <a:rPr lang="en-US" altLang="en-US" sz="1400" dirty="0">
                <a:solidFill>
                  <a:schemeClr val="bg1"/>
                </a:solidFill>
              </a:rPr>
              <a:t>, </a:t>
            </a:r>
            <a:r>
              <a:rPr lang="en-150" altLang="en-US" sz="1400" dirty="0">
                <a:solidFill>
                  <a:schemeClr val="bg1"/>
                </a:solidFill>
              </a:rPr>
              <a:t>a </a:t>
            </a:r>
            <a:r>
              <a:rPr lang="en-US" altLang="en-US" sz="1400" dirty="0">
                <a:solidFill>
                  <a:schemeClr val="bg1"/>
                </a:solidFill>
              </a:rPr>
              <a:t>screen pop-up </a:t>
            </a:r>
            <a:r>
              <a:rPr lang="en-150" altLang="en-US" sz="1400" dirty="0">
                <a:solidFill>
                  <a:schemeClr val="bg1"/>
                </a:solidFill>
              </a:rPr>
              <a:t>will </a:t>
            </a:r>
            <a:r>
              <a:rPr lang="en-US" altLang="en-US" sz="1400" dirty="0">
                <a:solidFill>
                  <a:schemeClr val="bg1"/>
                </a:solidFill>
              </a:rPr>
              <a:t>show, click on OK.</a:t>
            </a:r>
          </a:p>
        </p:txBody>
      </p:sp>
      <p:grpSp>
        <p:nvGrpSpPr>
          <p:cNvPr id="4" name="Group 3">
            <a:extLst>
              <a:ext uri="{FF2B5EF4-FFF2-40B4-BE49-F238E27FC236}">
                <a16:creationId xmlns:a16="http://schemas.microsoft.com/office/drawing/2014/main" id="{2E3DC927-1B3A-4A1D-966F-92CBBB73DB74}"/>
              </a:ext>
            </a:extLst>
          </p:cNvPr>
          <p:cNvGrpSpPr/>
          <p:nvPr/>
        </p:nvGrpSpPr>
        <p:grpSpPr>
          <a:xfrm>
            <a:off x="8765735" y="1425710"/>
            <a:ext cx="2268000" cy="5040000"/>
            <a:chOff x="8765735" y="1425710"/>
            <a:chExt cx="2268000" cy="5040000"/>
          </a:xfrm>
        </p:grpSpPr>
        <p:pic>
          <p:nvPicPr>
            <p:cNvPr id="14" name="Picture 13">
              <a:extLst>
                <a:ext uri="{FF2B5EF4-FFF2-40B4-BE49-F238E27FC236}">
                  <a16:creationId xmlns:a16="http://schemas.microsoft.com/office/drawing/2014/main" id="{92236BBB-19AD-43A4-B949-8A152B0357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65735" y="1425710"/>
              <a:ext cx="2268000" cy="5040000"/>
            </a:xfrm>
            <a:prstGeom prst="rect">
              <a:avLst/>
            </a:prstGeom>
            <a:ln w="19050">
              <a:solidFill>
                <a:srgbClr val="002060"/>
              </a:solidFill>
            </a:ln>
          </p:spPr>
        </p:pic>
        <p:sp>
          <p:nvSpPr>
            <p:cNvPr id="16" name="Rectangle 15">
              <a:extLst>
                <a:ext uri="{FF2B5EF4-FFF2-40B4-BE49-F238E27FC236}">
                  <a16:creationId xmlns:a16="http://schemas.microsoft.com/office/drawing/2014/main" id="{5B3994FF-F1D6-4DC2-A932-482B5F340ACA}"/>
                </a:ext>
              </a:extLst>
            </p:cNvPr>
            <p:cNvSpPr/>
            <p:nvPr/>
          </p:nvSpPr>
          <p:spPr>
            <a:xfrm>
              <a:off x="10434918" y="4195482"/>
              <a:ext cx="388134" cy="22591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9082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pSp>
        <p:nvGrpSpPr>
          <p:cNvPr id="2" name="Group 1">
            <a:extLst>
              <a:ext uri="{FF2B5EF4-FFF2-40B4-BE49-F238E27FC236}">
                <a16:creationId xmlns:a16="http://schemas.microsoft.com/office/drawing/2014/main" id="{687DB0D9-E6AB-49C0-A41D-2DC4937CF0C3}"/>
              </a:ext>
            </a:extLst>
          </p:cNvPr>
          <p:cNvGrpSpPr/>
          <p:nvPr/>
        </p:nvGrpSpPr>
        <p:grpSpPr>
          <a:xfrm>
            <a:off x="1482820" y="1425710"/>
            <a:ext cx="2268000" cy="5040000"/>
            <a:chOff x="1482820" y="1425710"/>
            <a:chExt cx="2268000" cy="5040000"/>
          </a:xfrm>
        </p:grpSpPr>
        <p:pic>
          <p:nvPicPr>
            <p:cNvPr id="13" name="Picture 12">
              <a:extLst>
                <a:ext uri="{FF2B5EF4-FFF2-40B4-BE49-F238E27FC236}">
                  <a16:creationId xmlns:a16="http://schemas.microsoft.com/office/drawing/2014/main" id="{FB101D5F-33F4-4511-9AFA-CFA8F2A27C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2820" y="1425710"/>
              <a:ext cx="2268000" cy="5040000"/>
            </a:xfrm>
            <a:prstGeom prst="rect">
              <a:avLst/>
            </a:prstGeom>
            <a:ln w="19050">
              <a:solidFill>
                <a:srgbClr val="002060"/>
              </a:solidFill>
            </a:ln>
          </p:spPr>
        </p:pic>
        <p:sp>
          <p:nvSpPr>
            <p:cNvPr id="9" name="Rectangle 8">
              <a:extLst>
                <a:ext uri="{FF2B5EF4-FFF2-40B4-BE49-F238E27FC236}">
                  <a16:creationId xmlns:a16="http://schemas.microsoft.com/office/drawing/2014/main" id="{19520CE3-E701-4FAE-A40A-A7EEDF05B2E5}"/>
                </a:ext>
              </a:extLst>
            </p:cNvPr>
            <p:cNvSpPr/>
            <p:nvPr/>
          </p:nvSpPr>
          <p:spPr>
            <a:xfrm>
              <a:off x="1570841" y="1638300"/>
              <a:ext cx="2076225" cy="370010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Content Placeholder 19">
            <a:extLst>
              <a:ext uri="{FF2B5EF4-FFF2-40B4-BE49-F238E27FC236}">
                <a16:creationId xmlns:a16="http://schemas.microsoft.com/office/drawing/2014/main" id="{AE34C965-D7B8-441C-A9EC-DCF4C1794480}"/>
              </a:ext>
            </a:extLst>
          </p:cNvPr>
          <p:cNvSpPr>
            <a:spLocks noGrp="1"/>
          </p:cNvSpPr>
          <p:nvPr>
            <p:ph idx="1"/>
          </p:nvPr>
        </p:nvSpPr>
        <p:spPr>
          <a:xfrm>
            <a:off x="4306186" y="2674823"/>
            <a:ext cx="3902149" cy="2544286"/>
          </a:xfrm>
          <a:prstGeom prst="rect">
            <a:avLst/>
          </a:prstGeom>
          <a:solidFill>
            <a:srgbClr val="002060"/>
          </a:solidFill>
        </p:spPr>
        <p:txBody>
          <a:bodyPr wrap="square">
            <a:spAutoFit/>
          </a:bodyPr>
          <a:lstStyle/>
          <a:p>
            <a:pPr marL="0" indent="0" algn="just">
              <a:buNone/>
            </a:pPr>
            <a:r>
              <a:rPr lang="en-US" sz="1400" dirty="0">
                <a:solidFill>
                  <a:schemeClr val="bg1"/>
                </a:solidFill>
              </a:rPr>
              <a:t>On selection of the device, the app will connect to the device and make all configuration changes and provide status.  </a:t>
            </a:r>
          </a:p>
          <a:p>
            <a:pPr marL="0" indent="0" algn="just">
              <a:buNone/>
            </a:pPr>
            <a:endParaRPr lang="en-US" sz="1400" dirty="0">
              <a:solidFill>
                <a:schemeClr val="bg1"/>
              </a:solidFill>
            </a:endParaRPr>
          </a:p>
          <a:p>
            <a:pPr marL="0" indent="0" algn="just">
              <a:buNone/>
            </a:pPr>
            <a:r>
              <a:rPr lang="en-US" sz="1400" dirty="0">
                <a:solidFill>
                  <a:schemeClr val="bg1"/>
                </a:solidFill>
              </a:rPr>
              <a:t>Success Message will appear after successful association, press OK to close the popup.</a:t>
            </a:r>
          </a:p>
          <a:p>
            <a:pPr marL="0" indent="0" algn="just">
              <a:buNone/>
            </a:pPr>
            <a:endParaRPr lang="en-US" sz="1400" dirty="0">
              <a:solidFill>
                <a:schemeClr val="bg1"/>
              </a:solidFill>
            </a:endParaRPr>
          </a:p>
          <a:p>
            <a:pPr marL="0" indent="0" algn="just">
              <a:buNone/>
            </a:pPr>
            <a:r>
              <a:rPr lang="en-US" sz="1400" dirty="0">
                <a:solidFill>
                  <a:schemeClr val="bg1"/>
                </a:solidFill>
              </a:rPr>
              <a:t>When this window appears the device is provisioned, User can press close to return to the outlet screen. </a:t>
            </a:r>
          </a:p>
        </p:txBody>
      </p:sp>
      <p:grpSp>
        <p:nvGrpSpPr>
          <p:cNvPr id="12" name="Group 11">
            <a:extLst>
              <a:ext uri="{FF2B5EF4-FFF2-40B4-BE49-F238E27FC236}">
                <a16:creationId xmlns:a16="http://schemas.microsoft.com/office/drawing/2014/main" id="{BD59FEE3-D638-4667-B5CC-46ACA00C3EC4}"/>
              </a:ext>
            </a:extLst>
          </p:cNvPr>
          <p:cNvGrpSpPr/>
          <p:nvPr/>
        </p:nvGrpSpPr>
        <p:grpSpPr>
          <a:xfrm>
            <a:off x="8765735" y="1428374"/>
            <a:ext cx="2268000" cy="5034672"/>
            <a:chOff x="2158982" y="1428182"/>
            <a:chExt cx="2268000" cy="5034672"/>
          </a:xfrm>
        </p:grpSpPr>
        <p:pic>
          <p:nvPicPr>
            <p:cNvPr id="14" name="Picture 13">
              <a:extLst>
                <a:ext uri="{FF2B5EF4-FFF2-40B4-BE49-F238E27FC236}">
                  <a16:creationId xmlns:a16="http://schemas.microsoft.com/office/drawing/2014/main" id="{92236BBB-19AD-43A4-B949-8A152B0357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8982" y="1428182"/>
              <a:ext cx="2268000" cy="5034672"/>
            </a:xfrm>
            <a:prstGeom prst="rect">
              <a:avLst/>
            </a:prstGeom>
            <a:ln w="19050">
              <a:solidFill>
                <a:srgbClr val="002060"/>
              </a:solidFill>
            </a:ln>
          </p:spPr>
        </p:pic>
        <p:sp>
          <p:nvSpPr>
            <p:cNvPr id="16" name="Rectangle 15">
              <a:extLst>
                <a:ext uri="{FF2B5EF4-FFF2-40B4-BE49-F238E27FC236}">
                  <a16:creationId xmlns:a16="http://schemas.microsoft.com/office/drawing/2014/main" id="{5B3994FF-F1D6-4DC2-A932-482B5F340ACA}"/>
                </a:ext>
              </a:extLst>
            </p:cNvPr>
            <p:cNvSpPr/>
            <p:nvPr/>
          </p:nvSpPr>
          <p:spPr>
            <a:xfrm>
              <a:off x="3790170" y="4167771"/>
              <a:ext cx="448472" cy="28707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4479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B40B1D-CD5B-4364-81E5-C639D82982EC}"/>
              </a:ext>
            </a:extLst>
          </p:cNvPr>
          <p:cNvSpPr txBox="1"/>
          <p:nvPr/>
        </p:nvSpPr>
        <p:spPr>
          <a:xfrm>
            <a:off x="633805" y="435114"/>
            <a:ext cx="10644396" cy="400110"/>
          </a:xfrm>
          <a:prstGeom prst="rect">
            <a:avLst/>
          </a:prstGeom>
          <a:noFill/>
        </p:spPr>
        <p:txBody>
          <a:bodyPr wrap="square">
            <a:spAutoFit/>
          </a:bodyPr>
          <a:lstStyle/>
          <a:p>
            <a:r>
              <a:rPr lang="en-US" sz="2000" dirty="0">
                <a:solidFill>
                  <a:srgbClr val="002060"/>
                </a:solidFill>
              </a:rPr>
              <a:t>In case gyro command is not getting success response and it showing waiting or failed.</a:t>
            </a:r>
          </a:p>
        </p:txBody>
      </p:sp>
      <p:sp>
        <p:nvSpPr>
          <p:cNvPr id="12" name="Rectangle 6">
            <a:extLst>
              <a:ext uri="{FF2B5EF4-FFF2-40B4-BE49-F238E27FC236}">
                <a16:creationId xmlns:a16="http://schemas.microsoft.com/office/drawing/2014/main" id="{AF3C9BE8-D6E5-4F44-8675-5DFDBD0F4F1C}"/>
              </a:ext>
            </a:extLst>
          </p:cNvPr>
          <p:cNvSpPr>
            <a:spLocks noChangeArrowheads="1"/>
          </p:cNvSpPr>
          <p:nvPr/>
        </p:nvSpPr>
        <p:spPr bwMode="auto">
          <a:xfrm>
            <a:off x="5368064" y="2347056"/>
            <a:ext cx="5910135" cy="738664"/>
          </a:xfrm>
          <a:prstGeom prst="rect">
            <a:avLst/>
          </a:prstGeom>
          <a:solidFill>
            <a:srgbClr val="002060"/>
          </a:solidFill>
          <a:ln>
            <a:solidFill>
              <a:srgbClr val="002060"/>
            </a:solidFill>
          </a:ln>
        </p:spPr>
        <p:txBody>
          <a:bodyPr wrap="square">
            <a:spAutoFit/>
          </a:bodyPr>
          <a:lstStyle/>
          <a:p>
            <a:pPr algn="just" defTabSz="457200"/>
            <a:r>
              <a:rPr lang="en-US" altLang="en-US" sz="1400" b="1" dirty="0">
                <a:solidFill>
                  <a:schemeClr val="bg1"/>
                </a:solidFill>
              </a:rPr>
              <a:t>Waiting</a:t>
            </a:r>
          </a:p>
          <a:p>
            <a:pPr algn="just" defTabSz="457200"/>
            <a:endParaRPr lang="en-US" altLang="en-US" sz="1400" b="1" dirty="0">
              <a:solidFill>
                <a:schemeClr val="bg1"/>
              </a:solidFill>
            </a:endParaRPr>
          </a:p>
          <a:p>
            <a:pPr algn="just" defTabSz="457200"/>
            <a:r>
              <a:rPr lang="en-US" altLang="en-US" sz="1400" dirty="0">
                <a:solidFill>
                  <a:schemeClr val="bg1"/>
                </a:solidFill>
              </a:rPr>
              <a:t>Users can wait for 1 min and if the pop-up </a:t>
            </a:r>
            <a:r>
              <a:rPr lang="en-150" altLang="en-US" sz="1400" dirty="0">
                <a:solidFill>
                  <a:schemeClr val="bg1"/>
                </a:solidFill>
              </a:rPr>
              <a:t>does not show </a:t>
            </a:r>
            <a:r>
              <a:rPr lang="en-US" altLang="en-US" sz="1400" dirty="0">
                <a:solidFill>
                  <a:schemeClr val="bg1"/>
                </a:solidFill>
              </a:rPr>
              <a:t>then try again.</a:t>
            </a:r>
          </a:p>
        </p:txBody>
      </p:sp>
      <p:sp>
        <p:nvSpPr>
          <p:cNvPr id="15" name="Rectangle 6">
            <a:extLst>
              <a:ext uri="{FF2B5EF4-FFF2-40B4-BE49-F238E27FC236}">
                <a16:creationId xmlns:a16="http://schemas.microsoft.com/office/drawing/2014/main" id="{4184C79F-336B-48FC-8CE0-F51F0EE7B1B1}"/>
              </a:ext>
            </a:extLst>
          </p:cNvPr>
          <p:cNvSpPr>
            <a:spLocks noChangeArrowheads="1"/>
          </p:cNvSpPr>
          <p:nvPr/>
        </p:nvSpPr>
        <p:spPr bwMode="auto">
          <a:xfrm>
            <a:off x="5368065" y="4642822"/>
            <a:ext cx="5910135" cy="738664"/>
          </a:xfrm>
          <a:prstGeom prst="rect">
            <a:avLst/>
          </a:prstGeom>
          <a:solidFill>
            <a:srgbClr val="002060"/>
          </a:solidFill>
          <a:ln>
            <a:solidFill>
              <a:srgbClr val="002060"/>
            </a:solidFill>
          </a:ln>
        </p:spPr>
        <p:txBody>
          <a:bodyPr wrap="square">
            <a:spAutoFit/>
          </a:bodyPr>
          <a:lstStyle/>
          <a:p>
            <a:pPr algn="just" defTabSz="457200"/>
            <a:r>
              <a:rPr lang="en-US" altLang="en-US" sz="1400" b="1" dirty="0">
                <a:solidFill>
                  <a:schemeClr val="bg1"/>
                </a:solidFill>
              </a:rPr>
              <a:t>Failed</a:t>
            </a:r>
          </a:p>
          <a:p>
            <a:pPr algn="just" defTabSz="457200"/>
            <a:endParaRPr lang="en-US" altLang="en-US" sz="1400" b="1" dirty="0">
              <a:solidFill>
                <a:schemeClr val="bg1"/>
              </a:solidFill>
            </a:endParaRPr>
          </a:p>
          <a:p>
            <a:pPr algn="just" defTabSz="457200"/>
            <a:r>
              <a:rPr lang="en-US" altLang="en-US" sz="1400" dirty="0">
                <a:solidFill>
                  <a:schemeClr val="bg1"/>
                </a:solidFill>
              </a:rPr>
              <a:t>Check the door status if it</a:t>
            </a:r>
            <a:r>
              <a:rPr lang="en-150" altLang="en-US" sz="1400" dirty="0">
                <a:solidFill>
                  <a:schemeClr val="bg1"/>
                </a:solidFill>
              </a:rPr>
              <a:t>’s</a:t>
            </a:r>
            <a:r>
              <a:rPr lang="en-US" altLang="en-US" sz="1400" dirty="0">
                <a:solidFill>
                  <a:schemeClr val="bg1"/>
                </a:solidFill>
              </a:rPr>
              <a:t> </a:t>
            </a:r>
            <a:r>
              <a:rPr lang="en-150" altLang="en-US" sz="1400" dirty="0">
                <a:solidFill>
                  <a:schemeClr val="bg1"/>
                </a:solidFill>
              </a:rPr>
              <a:t>“Open”</a:t>
            </a:r>
            <a:r>
              <a:rPr lang="en-US" altLang="en-US" sz="1400" dirty="0">
                <a:solidFill>
                  <a:schemeClr val="bg1"/>
                </a:solidFill>
              </a:rPr>
              <a:t> then </a:t>
            </a:r>
            <a:r>
              <a:rPr lang="en-150" altLang="en-US" sz="1400" dirty="0">
                <a:solidFill>
                  <a:schemeClr val="bg1"/>
                </a:solidFill>
              </a:rPr>
              <a:t>close the door </a:t>
            </a:r>
            <a:r>
              <a:rPr lang="en-US" altLang="en-US" sz="1400" dirty="0">
                <a:solidFill>
                  <a:schemeClr val="bg1"/>
                </a:solidFill>
              </a:rPr>
              <a:t>and Tap on the </a:t>
            </a:r>
            <a:r>
              <a:rPr lang="en-150" altLang="en-US" sz="1400" dirty="0">
                <a:solidFill>
                  <a:schemeClr val="bg1"/>
                </a:solidFill>
              </a:rPr>
              <a:t>“</a:t>
            </a:r>
            <a:r>
              <a:rPr lang="en-US" altLang="en-US" sz="1400" dirty="0">
                <a:solidFill>
                  <a:schemeClr val="bg1"/>
                </a:solidFill>
              </a:rPr>
              <a:t>R</a:t>
            </a:r>
            <a:r>
              <a:rPr lang="en-150" altLang="en-US" sz="1400" dirty="0">
                <a:solidFill>
                  <a:schemeClr val="bg1"/>
                </a:solidFill>
              </a:rPr>
              <a:t>etry”</a:t>
            </a:r>
            <a:r>
              <a:rPr lang="en-US" altLang="en-US" sz="1400" dirty="0">
                <a:solidFill>
                  <a:schemeClr val="bg1"/>
                </a:solidFill>
              </a:rPr>
              <a:t>.</a:t>
            </a:r>
          </a:p>
        </p:txBody>
      </p:sp>
      <p:grpSp>
        <p:nvGrpSpPr>
          <p:cNvPr id="2" name="Group 1">
            <a:extLst>
              <a:ext uri="{FF2B5EF4-FFF2-40B4-BE49-F238E27FC236}">
                <a16:creationId xmlns:a16="http://schemas.microsoft.com/office/drawing/2014/main" id="{23C3BBA6-07F1-4BEB-8628-5B89F74A8E20}"/>
              </a:ext>
            </a:extLst>
          </p:cNvPr>
          <p:cNvGrpSpPr/>
          <p:nvPr/>
        </p:nvGrpSpPr>
        <p:grpSpPr>
          <a:xfrm>
            <a:off x="1696715" y="1570418"/>
            <a:ext cx="2091476" cy="4647725"/>
            <a:chOff x="1696715" y="1570418"/>
            <a:chExt cx="2091476" cy="4647725"/>
          </a:xfrm>
        </p:grpSpPr>
        <p:pic>
          <p:nvPicPr>
            <p:cNvPr id="11" name="Picture 10">
              <a:extLst>
                <a:ext uri="{FF2B5EF4-FFF2-40B4-BE49-F238E27FC236}">
                  <a16:creationId xmlns:a16="http://schemas.microsoft.com/office/drawing/2014/main" id="{7DD4D3B1-9835-4676-8AB1-2E7B3CD501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96715" y="1570418"/>
              <a:ext cx="2091476" cy="4647725"/>
            </a:xfrm>
            <a:prstGeom prst="rect">
              <a:avLst/>
            </a:prstGeom>
            <a:ln w="28575">
              <a:solidFill>
                <a:srgbClr val="002060"/>
              </a:solidFill>
            </a:ln>
          </p:spPr>
        </p:pic>
        <p:sp>
          <p:nvSpPr>
            <p:cNvPr id="10" name="Rectangle 9">
              <a:extLst>
                <a:ext uri="{FF2B5EF4-FFF2-40B4-BE49-F238E27FC236}">
                  <a16:creationId xmlns:a16="http://schemas.microsoft.com/office/drawing/2014/main" id="{2A2ED4CE-290E-4E4E-9F57-74D4DD7DD46C}"/>
                </a:ext>
              </a:extLst>
            </p:cNvPr>
            <p:cNvSpPr/>
            <p:nvPr/>
          </p:nvSpPr>
          <p:spPr>
            <a:xfrm>
              <a:off x="3223260" y="4087906"/>
              <a:ext cx="402926" cy="21515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4DE9D4E7-CB34-4A30-90B3-265479AB33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Tree>
    <p:extLst>
      <p:ext uri="{BB962C8B-B14F-4D97-AF65-F5344CB8AC3E}">
        <p14:creationId xmlns:p14="http://schemas.microsoft.com/office/powerpoint/2010/main" val="3041068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AF3C9BE8-D6E5-4F44-8675-5DFDBD0F4F1C}"/>
              </a:ext>
            </a:extLst>
          </p:cNvPr>
          <p:cNvSpPr>
            <a:spLocks noChangeArrowheads="1"/>
          </p:cNvSpPr>
          <p:nvPr/>
        </p:nvSpPr>
        <p:spPr bwMode="auto">
          <a:xfrm>
            <a:off x="4244238" y="3309504"/>
            <a:ext cx="4284920" cy="1169551"/>
          </a:xfrm>
          <a:prstGeom prst="rect">
            <a:avLst/>
          </a:prstGeom>
          <a:solidFill>
            <a:srgbClr val="002060"/>
          </a:solidFill>
          <a:ln>
            <a:solidFill>
              <a:srgbClr val="002060"/>
            </a:solidFill>
          </a:ln>
        </p:spPr>
        <p:txBody>
          <a:bodyPr wrap="square">
            <a:spAutoFit/>
          </a:bodyPr>
          <a:lstStyle/>
          <a:p>
            <a:pPr marL="0" indent="0" algn="just">
              <a:buNone/>
            </a:pPr>
            <a:r>
              <a:rPr lang="en-US" sz="1400" b="1" dirty="0">
                <a:solidFill>
                  <a:schemeClr val="bg1"/>
                </a:solidFill>
              </a:rPr>
              <a:t>Verify Association :</a:t>
            </a:r>
          </a:p>
          <a:p>
            <a:pPr marL="0" indent="0" algn="just">
              <a:buNone/>
            </a:pPr>
            <a:endParaRPr lang="en-US" sz="1400" dirty="0">
              <a:solidFill>
                <a:schemeClr val="bg1"/>
              </a:solidFill>
            </a:endParaRPr>
          </a:p>
          <a:p>
            <a:pPr marL="0" indent="0" algn="just">
              <a:buNone/>
            </a:pPr>
            <a:r>
              <a:rPr lang="en-US" sz="1400" dirty="0">
                <a:solidFill>
                  <a:schemeClr val="bg1"/>
                </a:solidFill>
              </a:rPr>
              <a:t>When the process is completed, the User will be returned to the Outlet Screen and </a:t>
            </a:r>
            <a:r>
              <a:rPr lang="en-150" sz="1400" dirty="0">
                <a:solidFill>
                  <a:schemeClr val="bg1"/>
                </a:solidFill>
              </a:rPr>
              <a:t>will </a:t>
            </a:r>
            <a:r>
              <a:rPr lang="en-US" sz="1400" dirty="0">
                <a:solidFill>
                  <a:schemeClr val="bg1"/>
                </a:solidFill>
              </a:rPr>
              <a:t>see that the PencilSmartVision is associated with the Cooler.</a:t>
            </a:r>
          </a:p>
        </p:txBody>
      </p:sp>
      <p:grpSp>
        <p:nvGrpSpPr>
          <p:cNvPr id="3" name="Group 2">
            <a:extLst>
              <a:ext uri="{FF2B5EF4-FFF2-40B4-BE49-F238E27FC236}">
                <a16:creationId xmlns:a16="http://schemas.microsoft.com/office/drawing/2014/main" id="{A1FC16FB-1018-49D9-8363-446A491BCBDE}"/>
              </a:ext>
            </a:extLst>
          </p:cNvPr>
          <p:cNvGrpSpPr/>
          <p:nvPr/>
        </p:nvGrpSpPr>
        <p:grpSpPr>
          <a:xfrm>
            <a:off x="1696715" y="1570418"/>
            <a:ext cx="2091476" cy="4647724"/>
            <a:chOff x="1675199" y="1570418"/>
            <a:chExt cx="2091476" cy="4647724"/>
          </a:xfrm>
        </p:grpSpPr>
        <p:pic>
          <p:nvPicPr>
            <p:cNvPr id="11" name="Picture 10">
              <a:extLst>
                <a:ext uri="{FF2B5EF4-FFF2-40B4-BE49-F238E27FC236}">
                  <a16:creationId xmlns:a16="http://schemas.microsoft.com/office/drawing/2014/main" id="{7DD4D3B1-9835-4676-8AB1-2E7B3CD501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75200" y="1570418"/>
              <a:ext cx="2091475" cy="4647724"/>
            </a:xfrm>
            <a:prstGeom prst="rect">
              <a:avLst/>
            </a:prstGeom>
            <a:ln w="28575">
              <a:solidFill>
                <a:srgbClr val="002060"/>
              </a:solidFill>
            </a:ln>
          </p:spPr>
        </p:pic>
        <p:sp>
          <p:nvSpPr>
            <p:cNvPr id="10" name="Rectangle 9">
              <a:extLst>
                <a:ext uri="{FF2B5EF4-FFF2-40B4-BE49-F238E27FC236}">
                  <a16:creationId xmlns:a16="http://schemas.microsoft.com/office/drawing/2014/main" id="{2A2ED4CE-290E-4E4E-9F57-74D4DD7DD46C}"/>
                </a:ext>
              </a:extLst>
            </p:cNvPr>
            <p:cNvSpPr/>
            <p:nvPr/>
          </p:nvSpPr>
          <p:spPr>
            <a:xfrm>
              <a:off x="1675199" y="3496234"/>
              <a:ext cx="2091475" cy="25818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CA8968E4-A28F-4EA7-9BC1-D3880AF614B0}"/>
              </a:ext>
            </a:extLst>
          </p:cNvPr>
          <p:cNvGrpSpPr/>
          <p:nvPr/>
        </p:nvGrpSpPr>
        <p:grpSpPr>
          <a:xfrm>
            <a:off x="8985207" y="1570418"/>
            <a:ext cx="2091475" cy="4647724"/>
            <a:chOff x="9186725" y="1570418"/>
            <a:chExt cx="2091475" cy="4647724"/>
          </a:xfrm>
        </p:grpSpPr>
        <p:pic>
          <p:nvPicPr>
            <p:cNvPr id="13" name="Picture 12">
              <a:extLst>
                <a:ext uri="{FF2B5EF4-FFF2-40B4-BE49-F238E27FC236}">
                  <a16:creationId xmlns:a16="http://schemas.microsoft.com/office/drawing/2014/main" id="{F2364E86-B2CA-42A8-8B9A-A18A888A4B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86725" y="1570418"/>
              <a:ext cx="2091475" cy="4647724"/>
            </a:xfrm>
            <a:prstGeom prst="rect">
              <a:avLst/>
            </a:prstGeom>
            <a:ln w="28575">
              <a:solidFill>
                <a:srgbClr val="002060"/>
              </a:solidFill>
            </a:ln>
          </p:spPr>
        </p:pic>
        <p:sp>
          <p:nvSpPr>
            <p:cNvPr id="14" name="Rectangle 13">
              <a:extLst>
                <a:ext uri="{FF2B5EF4-FFF2-40B4-BE49-F238E27FC236}">
                  <a16:creationId xmlns:a16="http://schemas.microsoft.com/office/drawing/2014/main" id="{D28935E3-989A-4A3D-9B79-7C8285CAB1F7}"/>
                </a:ext>
              </a:extLst>
            </p:cNvPr>
            <p:cNvSpPr/>
            <p:nvPr/>
          </p:nvSpPr>
          <p:spPr>
            <a:xfrm>
              <a:off x="9316121" y="3496234"/>
              <a:ext cx="1839559" cy="87137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a:extLst>
              <a:ext uri="{FF2B5EF4-FFF2-40B4-BE49-F238E27FC236}">
                <a16:creationId xmlns:a16="http://schemas.microsoft.com/office/drawing/2014/main" id="{6B0E71D8-7A9B-4402-B3E7-92B1E15D9A7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Tree>
    <p:extLst>
      <p:ext uri="{BB962C8B-B14F-4D97-AF65-F5344CB8AC3E}">
        <p14:creationId xmlns:p14="http://schemas.microsoft.com/office/powerpoint/2010/main" val="1559672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5" name="Title 1">
            <a:extLst>
              <a:ext uri="{FF2B5EF4-FFF2-40B4-BE49-F238E27FC236}">
                <a16:creationId xmlns:a16="http://schemas.microsoft.com/office/drawing/2014/main" id="{0CFA9633-FAC5-6C1B-1B90-D37908D78092}"/>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Association - SmartHUBs</a:t>
            </a:r>
          </a:p>
        </p:txBody>
      </p:sp>
      <p:sp>
        <p:nvSpPr>
          <p:cNvPr id="7" name="Rectangle 6">
            <a:extLst>
              <a:ext uri="{FF2B5EF4-FFF2-40B4-BE49-F238E27FC236}">
                <a16:creationId xmlns:a16="http://schemas.microsoft.com/office/drawing/2014/main" id="{B6701621-BB09-DCE1-BC09-8E2DC3830674}"/>
              </a:ext>
            </a:extLst>
          </p:cNvPr>
          <p:cNvSpPr/>
          <p:nvPr/>
        </p:nvSpPr>
        <p:spPr>
          <a:xfrm>
            <a:off x="4593265" y="3263412"/>
            <a:ext cx="7002074" cy="954107"/>
          </a:xfrm>
          <a:prstGeom prst="rect">
            <a:avLst/>
          </a:prstGeom>
          <a:solidFill>
            <a:srgbClr val="002060"/>
          </a:solidFill>
        </p:spPr>
        <p:txBody>
          <a:bodyPr wrap="square">
            <a:spAutoFit/>
          </a:bodyPr>
          <a:lstStyle/>
          <a:p>
            <a:pPr marL="0" indent="0">
              <a:buNone/>
            </a:pPr>
            <a:r>
              <a:rPr lang="en-US" sz="1400" b="1" dirty="0">
                <a:solidFill>
                  <a:schemeClr val="bg1"/>
                </a:solidFill>
              </a:rPr>
              <a:t>Selecting Cooler:</a:t>
            </a:r>
          </a:p>
          <a:p>
            <a:pPr marL="0" indent="0">
              <a:buNone/>
            </a:pPr>
            <a:r>
              <a:rPr lang="en-US" sz="1400" dirty="0">
                <a:solidFill>
                  <a:schemeClr val="bg1"/>
                </a:solidFill>
              </a:rPr>
              <a:t>A new window will open allowing User to manually select the cooler for the outlet selected.</a:t>
            </a:r>
          </a:p>
          <a:p>
            <a:pPr marL="0" indent="0">
              <a:buNone/>
            </a:pPr>
            <a:endParaRPr lang="en-US" sz="1400" dirty="0">
              <a:solidFill>
                <a:schemeClr val="bg1"/>
              </a:solidFill>
            </a:endParaRPr>
          </a:p>
          <a:p>
            <a:pPr marL="0" indent="0">
              <a:buNone/>
            </a:pPr>
            <a:r>
              <a:rPr lang="en-US" sz="1400" dirty="0">
                <a:solidFill>
                  <a:schemeClr val="bg1"/>
                </a:solidFill>
              </a:rPr>
              <a:t>Click on “Association” to select the Asset for installation.</a:t>
            </a:r>
          </a:p>
        </p:txBody>
      </p:sp>
      <p:grpSp>
        <p:nvGrpSpPr>
          <p:cNvPr id="8" name="Group 7">
            <a:extLst>
              <a:ext uri="{FF2B5EF4-FFF2-40B4-BE49-F238E27FC236}">
                <a16:creationId xmlns:a16="http://schemas.microsoft.com/office/drawing/2014/main" id="{7C12B0F7-E3B7-F353-08E5-15FC3C86EE70}"/>
              </a:ext>
            </a:extLst>
          </p:cNvPr>
          <p:cNvGrpSpPr/>
          <p:nvPr/>
        </p:nvGrpSpPr>
        <p:grpSpPr>
          <a:xfrm>
            <a:off x="1590172" y="1220466"/>
            <a:ext cx="2270400" cy="5040000"/>
            <a:chOff x="1590172" y="1220466"/>
            <a:chExt cx="2270400" cy="5040000"/>
          </a:xfrm>
        </p:grpSpPr>
        <p:pic>
          <p:nvPicPr>
            <p:cNvPr id="9" name="Picture 8">
              <a:extLst>
                <a:ext uri="{FF2B5EF4-FFF2-40B4-BE49-F238E27FC236}">
                  <a16:creationId xmlns:a16="http://schemas.microsoft.com/office/drawing/2014/main" id="{913D1EFB-8261-27E1-84B9-5B036F774B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0172" y="1220466"/>
              <a:ext cx="2270400" cy="5040000"/>
            </a:xfrm>
            <a:prstGeom prst="rect">
              <a:avLst/>
            </a:prstGeom>
            <a:ln w="19050">
              <a:solidFill>
                <a:srgbClr val="002060"/>
              </a:solidFill>
            </a:ln>
          </p:spPr>
        </p:pic>
        <p:sp>
          <p:nvSpPr>
            <p:cNvPr id="10" name="Rectangle 9">
              <a:extLst>
                <a:ext uri="{FF2B5EF4-FFF2-40B4-BE49-F238E27FC236}">
                  <a16:creationId xmlns:a16="http://schemas.microsoft.com/office/drawing/2014/main" id="{59EBECBD-4965-3D36-1726-B2014215B04E}"/>
                </a:ext>
              </a:extLst>
            </p:cNvPr>
            <p:cNvSpPr/>
            <p:nvPr/>
          </p:nvSpPr>
          <p:spPr>
            <a:xfrm>
              <a:off x="1590172" y="2843472"/>
              <a:ext cx="2268000" cy="10723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2652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E0CF3-3F26-F3FF-79D2-AE081A431ED9}"/>
              </a:ext>
            </a:extLst>
          </p:cNvPr>
          <p:cNvPicPr/>
          <p:nvPr/>
        </p:nvPicPr>
        <p:blipFill>
          <a:blip r:embed="rId2">
            <a:extLst>
              <a:ext uri="{28A0092B-C50C-407E-A947-70E740481C1C}">
                <a14:useLocalDpi xmlns:a14="http://schemas.microsoft.com/office/drawing/2010/main" val="0"/>
              </a:ext>
            </a:extLst>
          </a:blip>
          <a:srcRect/>
          <a:stretch/>
        </p:blipFill>
        <p:spPr>
          <a:xfrm>
            <a:off x="10106730" y="221489"/>
            <a:ext cx="1695383" cy="457194"/>
          </a:xfrm>
          <a:prstGeom prst="rect">
            <a:avLst/>
          </a:prstGeom>
        </p:spPr>
      </p:pic>
      <p:grpSp>
        <p:nvGrpSpPr>
          <p:cNvPr id="3" name="Group 2">
            <a:extLst>
              <a:ext uri="{FF2B5EF4-FFF2-40B4-BE49-F238E27FC236}">
                <a16:creationId xmlns:a16="http://schemas.microsoft.com/office/drawing/2014/main" id="{D5871EB9-00B7-0A79-209A-1672BA388334}"/>
              </a:ext>
            </a:extLst>
          </p:cNvPr>
          <p:cNvGrpSpPr/>
          <p:nvPr/>
        </p:nvGrpSpPr>
        <p:grpSpPr>
          <a:xfrm>
            <a:off x="1591372" y="1220466"/>
            <a:ext cx="2268000" cy="5040000"/>
            <a:chOff x="1591372" y="1220466"/>
            <a:chExt cx="2268000" cy="5040000"/>
          </a:xfrm>
        </p:grpSpPr>
        <p:pic>
          <p:nvPicPr>
            <p:cNvPr id="4" name="Picture 3">
              <a:extLst>
                <a:ext uri="{FF2B5EF4-FFF2-40B4-BE49-F238E27FC236}">
                  <a16:creationId xmlns:a16="http://schemas.microsoft.com/office/drawing/2014/main" id="{3F2A002C-BF89-D7A0-3A49-B8D93C090F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1372" y="1220466"/>
              <a:ext cx="2268000" cy="5040000"/>
            </a:xfrm>
            <a:prstGeom prst="rect">
              <a:avLst/>
            </a:prstGeom>
            <a:ln w="19050">
              <a:solidFill>
                <a:srgbClr val="002060"/>
              </a:solidFill>
            </a:ln>
          </p:spPr>
        </p:pic>
        <p:sp>
          <p:nvSpPr>
            <p:cNvPr id="8" name="Rectangle 7">
              <a:extLst>
                <a:ext uri="{FF2B5EF4-FFF2-40B4-BE49-F238E27FC236}">
                  <a16:creationId xmlns:a16="http://schemas.microsoft.com/office/drawing/2014/main" id="{A60F25D2-759A-5ED3-19CA-5FDE526149E5}"/>
                </a:ext>
              </a:extLst>
            </p:cNvPr>
            <p:cNvSpPr/>
            <p:nvPr/>
          </p:nvSpPr>
          <p:spPr>
            <a:xfrm>
              <a:off x="1679575" y="2954078"/>
              <a:ext cx="1050926" cy="3460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8257A18A-971B-C43A-F75D-47D2070601C1}"/>
              </a:ext>
            </a:extLst>
          </p:cNvPr>
          <p:cNvSpPr/>
          <p:nvPr/>
        </p:nvSpPr>
        <p:spPr>
          <a:xfrm>
            <a:off x="4678300" y="2940247"/>
            <a:ext cx="6407693" cy="1600438"/>
          </a:xfrm>
          <a:prstGeom prst="rect">
            <a:avLst/>
          </a:prstGeom>
          <a:solidFill>
            <a:srgbClr val="002060"/>
          </a:solidFill>
        </p:spPr>
        <p:txBody>
          <a:bodyPr wrap="square">
            <a:spAutoFit/>
          </a:bodyPr>
          <a:lstStyle/>
          <a:p>
            <a:pPr marL="0" indent="0">
              <a:buNone/>
            </a:pPr>
            <a:r>
              <a:rPr lang="en-US" sz="1400" b="1" dirty="0">
                <a:solidFill>
                  <a:schemeClr val="bg1"/>
                </a:solidFill>
              </a:rPr>
              <a:t>Selecting Gateway Device type:</a:t>
            </a:r>
          </a:p>
          <a:p>
            <a:pPr marL="0" indent="0">
              <a:buNone/>
            </a:pPr>
            <a:endParaRPr lang="en-US" sz="1400" b="1" dirty="0">
              <a:solidFill>
                <a:schemeClr val="bg1"/>
              </a:solidFill>
            </a:endParaRPr>
          </a:p>
          <a:p>
            <a:pPr marL="0" indent="0">
              <a:buNone/>
            </a:pPr>
            <a:r>
              <a:rPr lang="en-US" sz="1400" dirty="0">
                <a:solidFill>
                  <a:schemeClr val="bg1"/>
                </a:solidFill>
              </a:rPr>
              <a:t>A new window will open to ask for the selection of device types to be associated with.</a:t>
            </a:r>
          </a:p>
          <a:p>
            <a:pPr marL="0" indent="0">
              <a:buNone/>
            </a:pPr>
            <a:endParaRPr lang="en-US" sz="1400" dirty="0">
              <a:solidFill>
                <a:schemeClr val="bg1"/>
              </a:solidFill>
            </a:endParaRPr>
          </a:p>
          <a:p>
            <a:pPr marL="0" indent="0">
              <a:buNone/>
            </a:pPr>
            <a:r>
              <a:rPr lang="en-US" sz="1400" dirty="0">
                <a:solidFill>
                  <a:schemeClr val="bg1"/>
                </a:solidFill>
              </a:rPr>
              <a:t>Click on “SMART HUB ” to  Associate the SmartHUB device.</a:t>
            </a:r>
          </a:p>
          <a:p>
            <a:pPr marL="0" indent="0">
              <a:buNone/>
            </a:pPr>
            <a:endParaRPr lang="en-US" sz="1400" dirty="0">
              <a:solidFill>
                <a:schemeClr val="bg1"/>
              </a:solidFill>
            </a:endParaRPr>
          </a:p>
          <a:p>
            <a:r>
              <a:rPr lang="en-US" sz="1400" dirty="0">
                <a:solidFill>
                  <a:schemeClr val="bg1"/>
                </a:solidFill>
              </a:rPr>
              <a:t>Now Power on the Smart HUB device.</a:t>
            </a:r>
          </a:p>
        </p:txBody>
      </p:sp>
    </p:spTree>
    <p:extLst>
      <p:ext uri="{BB962C8B-B14F-4D97-AF65-F5344CB8AC3E}">
        <p14:creationId xmlns:p14="http://schemas.microsoft.com/office/powerpoint/2010/main" val="1137495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pSp>
        <p:nvGrpSpPr>
          <p:cNvPr id="2" name="Group 1">
            <a:extLst>
              <a:ext uri="{FF2B5EF4-FFF2-40B4-BE49-F238E27FC236}">
                <a16:creationId xmlns:a16="http://schemas.microsoft.com/office/drawing/2014/main" id="{ADA9D3E7-3DB4-41C6-BF50-C539B984115B}"/>
              </a:ext>
            </a:extLst>
          </p:cNvPr>
          <p:cNvGrpSpPr/>
          <p:nvPr/>
        </p:nvGrpSpPr>
        <p:grpSpPr>
          <a:xfrm>
            <a:off x="746551" y="1425710"/>
            <a:ext cx="2268000" cy="5040000"/>
            <a:chOff x="718802" y="1425710"/>
            <a:chExt cx="2268000" cy="5040000"/>
          </a:xfrm>
        </p:grpSpPr>
        <p:pic>
          <p:nvPicPr>
            <p:cNvPr id="13" name="Picture 12">
              <a:extLst>
                <a:ext uri="{FF2B5EF4-FFF2-40B4-BE49-F238E27FC236}">
                  <a16:creationId xmlns:a16="http://schemas.microsoft.com/office/drawing/2014/main" id="{FB101D5F-33F4-4511-9AFA-CFA8F2A27C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8802" y="1425710"/>
              <a:ext cx="2268000" cy="5040000"/>
            </a:xfrm>
            <a:prstGeom prst="rect">
              <a:avLst/>
            </a:prstGeom>
            <a:ln w="19050">
              <a:solidFill>
                <a:srgbClr val="002060"/>
              </a:solidFill>
            </a:ln>
          </p:spPr>
        </p:pic>
        <p:sp>
          <p:nvSpPr>
            <p:cNvPr id="9" name="Rectangle 8">
              <a:extLst>
                <a:ext uri="{FF2B5EF4-FFF2-40B4-BE49-F238E27FC236}">
                  <a16:creationId xmlns:a16="http://schemas.microsoft.com/office/drawing/2014/main" id="{19520CE3-E701-4FAE-A40A-A7EEDF05B2E5}"/>
                </a:ext>
              </a:extLst>
            </p:cNvPr>
            <p:cNvSpPr/>
            <p:nvPr/>
          </p:nvSpPr>
          <p:spPr>
            <a:xfrm>
              <a:off x="806823" y="1925619"/>
              <a:ext cx="2076225" cy="104031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81A69CFD-4116-4521-9B6A-E02B6319BC39}"/>
              </a:ext>
            </a:extLst>
          </p:cNvPr>
          <p:cNvGrpSpPr/>
          <p:nvPr/>
        </p:nvGrpSpPr>
        <p:grpSpPr>
          <a:xfrm>
            <a:off x="9089428" y="1425710"/>
            <a:ext cx="2268000" cy="5040000"/>
            <a:chOff x="8765735" y="1425710"/>
            <a:chExt cx="2268000" cy="5040000"/>
          </a:xfrm>
        </p:grpSpPr>
        <p:pic>
          <p:nvPicPr>
            <p:cNvPr id="14" name="Picture 13">
              <a:extLst>
                <a:ext uri="{FF2B5EF4-FFF2-40B4-BE49-F238E27FC236}">
                  <a16:creationId xmlns:a16="http://schemas.microsoft.com/office/drawing/2014/main" id="{92236BBB-19AD-43A4-B949-8A152B0357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65735" y="1425710"/>
              <a:ext cx="2268000" cy="5040000"/>
            </a:xfrm>
            <a:prstGeom prst="rect">
              <a:avLst/>
            </a:prstGeom>
            <a:ln w="19050">
              <a:solidFill>
                <a:srgbClr val="002060"/>
              </a:solidFill>
            </a:ln>
          </p:spPr>
        </p:pic>
        <p:sp>
          <p:nvSpPr>
            <p:cNvPr id="16" name="Rectangle 15">
              <a:extLst>
                <a:ext uri="{FF2B5EF4-FFF2-40B4-BE49-F238E27FC236}">
                  <a16:creationId xmlns:a16="http://schemas.microsoft.com/office/drawing/2014/main" id="{5B3994FF-F1D6-4DC2-A932-482B5F340ACA}"/>
                </a:ext>
              </a:extLst>
            </p:cNvPr>
            <p:cNvSpPr/>
            <p:nvPr/>
          </p:nvSpPr>
          <p:spPr>
            <a:xfrm>
              <a:off x="10396095" y="4163209"/>
              <a:ext cx="448472" cy="21515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67729048-9507-A0FC-B4AE-F34183844EB5}"/>
              </a:ext>
            </a:extLst>
          </p:cNvPr>
          <p:cNvSpPr/>
          <p:nvPr/>
        </p:nvSpPr>
        <p:spPr>
          <a:xfrm>
            <a:off x="3529123" y="2930047"/>
            <a:ext cx="5133753" cy="2031325"/>
          </a:xfrm>
          <a:prstGeom prst="rect">
            <a:avLst/>
          </a:prstGeom>
          <a:solidFill>
            <a:srgbClr val="002060"/>
          </a:solidFill>
        </p:spPr>
        <p:txBody>
          <a:bodyPr wrap="square">
            <a:spAutoFit/>
          </a:bodyPr>
          <a:lstStyle/>
          <a:p>
            <a:pPr algn="just"/>
            <a:r>
              <a:rPr lang="en-US" sz="1400" b="1" dirty="0">
                <a:solidFill>
                  <a:schemeClr val="bg1"/>
                </a:solidFill>
              </a:rPr>
              <a:t>Selecting Gateway Device to do the association with:</a:t>
            </a:r>
          </a:p>
          <a:p>
            <a:pPr algn="just"/>
            <a:endParaRPr lang="en-US" sz="1400" b="1" dirty="0">
              <a:solidFill>
                <a:schemeClr val="bg1"/>
              </a:solidFill>
            </a:endParaRPr>
          </a:p>
          <a:p>
            <a:pPr marL="342900" indent="-342900" algn="just">
              <a:buFont typeface="+mj-lt"/>
              <a:buAutoNum type="arabicPeriod"/>
            </a:pPr>
            <a:r>
              <a:rPr lang="en-US" sz="1400" dirty="0">
                <a:solidFill>
                  <a:schemeClr val="bg1"/>
                </a:solidFill>
              </a:rPr>
              <a:t>User will see a list of unassociated devices; After identifying the device, select the device to start Installation</a:t>
            </a:r>
          </a:p>
          <a:p>
            <a:pPr marL="342900" indent="-342900" algn="just">
              <a:buFont typeface="+mj-lt"/>
              <a:buAutoNum type="arabicPeriod"/>
            </a:pPr>
            <a:endParaRPr lang="en-US" sz="1400" dirty="0">
              <a:solidFill>
                <a:schemeClr val="bg1"/>
              </a:solidFill>
            </a:endParaRPr>
          </a:p>
          <a:p>
            <a:pPr marL="342900" indent="-342900" algn="just">
              <a:buFont typeface="+mj-lt"/>
              <a:buAutoNum type="arabicPeriod"/>
            </a:pPr>
            <a:r>
              <a:rPr lang="en-US" sz="1400" dirty="0">
                <a:solidFill>
                  <a:schemeClr val="bg1"/>
                </a:solidFill>
              </a:rPr>
              <a:t>App will give a popup to confirm the association, Click on Ok to confirm.</a:t>
            </a:r>
          </a:p>
          <a:p>
            <a:pPr algn="just"/>
            <a:endParaRPr lang="en-US" sz="1400" b="1" dirty="0">
              <a:solidFill>
                <a:schemeClr val="bg1"/>
              </a:solidFill>
            </a:endParaRPr>
          </a:p>
          <a:p>
            <a:pPr algn="just"/>
            <a:r>
              <a:rPr lang="en-US" sz="1400" b="1" dirty="0">
                <a:solidFill>
                  <a:schemeClr val="bg1"/>
                </a:solidFill>
              </a:rPr>
              <a:t>Note: </a:t>
            </a:r>
            <a:r>
              <a:rPr lang="en-US" sz="1400" dirty="0">
                <a:solidFill>
                  <a:schemeClr val="bg1"/>
                </a:solidFill>
              </a:rPr>
              <a:t>Please note the gateway device power on at association time.</a:t>
            </a:r>
            <a:endParaRPr lang="en-US" sz="1400" dirty="0"/>
          </a:p>
        </p:txBody>
      </p:sp>
    </p:spTree>
    <p:extLst>
      <p:ext uri="{BB962C8B-B14F-4D97-AF65-F5344CB8AC3E}">
        <p14:creationId xmlns:p14="http://schemas.microsoft.com/office/powerpoint/2010/main" val="90757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5265A-39F8-73D2-0CAD-AB7F0F0B133A}"/>
              </a:ext>
            </a:extLst>
          </p:cNvPr>
          <p:cNvPicPr/>
          <p:nvPr/>
        </p:nvPicPr>
        <p:blipFill>
          <a:blip r:embed="rId2">
            <a:extLst>
              <a:ext uri="{28A0092B-C50C-407E-A947-70E740481C1C}">
                <a14:useLocalDpi xmlns:a14="http://schemas.microsoft.com/office/drawing/2010/main" val="0"/>
              </a:ext>
            </a:extLst>
          </a:blip>
          <a:srcRect/>
          <a:stretch/>
        </p:blipFill>
        <p:spPr>
          <a:xfrm>
            <a:off x="10106730" y="221489"/>
            <a:ext cx="1695383" cy="457194"/>
          </a:xfrm>
          <a:prstGeom prst="rect">
            <a:avLst/>
          </a:prstGeom>
        </p:spPr>
      </p:pic>
      <p:sp>
        <p:nvSpPr>
          <p:cNvPr id="13" name="Rectangle 12">
            <a:extLst>
              <a:ext uri="{FF2B5EF4-FFF2-40B4-BE49-F238E27FC236}">
                <a16:creationId xmlns:a16="http://schemas.microsoft.com/office/drawing/2014/main" id="{3CF8C724-9C20-CE1D-BB9D-43105EFB82D1}"/>
              </a:ext>
            </a:extLst>
          </p:cNvPr>
          <p:cNvSpPr/>
          <p:nvPr/>
        </p:nvSpPr>
        <p:spPr>
          <a:xfrm>
            <a:off x="3687725" y="2763025"/>
            <a:ext cx="4816549" cy="2677656"/>
          </a:xfrm>
          <a:prstGeom prst="rect">
            <a:avLst/>
          </a:prstGeom>
          <a:solidFill>
            <a:srgbClr val="002060"/>
          </a:solidFill>
        </p:spPr>
        <p:txBody>
          <a:bodyPr wrap="square">
            <a:spAutoFit/>
          </a:bodyPr>
          <a:lstStyle/>
          <a:p>
            <a:pPr algn="just"/>
            <a:r>
              <a:rPr lang="en-US" sz="1400" b="1" dirty="0">
                <a:solidFill>
                  <a:schemeClr val="bg1"/>
                </a:solidFill>
              </a:rPr>
              <a:t>Smart Device Configuration Setting:</a:t>
            </a:r>
          </a:p>
          <a:p>
            <a:pPr algn="just"/>
            <a:endParaRPr lang="en-US" sz="1400" b="1" dirty="0">
              <a:solidFill>
                <a:schemeClr val="bg1"/>
              </a:solidFill>
            </a:endParaRPr>
          </a:p>
          <a:p>
            <a:pPr algn="just"/>
            <a:r>
              <a:rPr lang="en-US" sz="1400" dirty="0">
                <a:solidFill>
                  <a:schemeClr val="bg1"/>
                </a:solidFill>
              </a:rPr>
              <a:t>On selection of the gateway device, the application will connect to the device, make all configuration changes and provide status. </a:t>
            </a:r>
          </a:p>
          <a:p>
            <a:pPr algn="just"/>
            <a:endParaRPr lang="en-US" sz="1400" dirty="0">
              <a:solidFill>
                <a:schemeClr val="bg1"/>
              </a:solidFill>
            </a:endParaRPr>
          </a:p>
          <a:p>
            <a:pPr algn="just"/>
            <a:r>
              <a:rPr lang="en-US" sz="1400" dirty="0">
                <a:solidFill>
                  <a:schemeClr val="bg1"/>
                </a:solidFill>
              </a:rPr>
              <a:t>A success message will appear after successful association, press OK to close the popup.</a:t>
            </a:r>
          </a:p>
          <a:p>
            <a:pPr algn="just"/>
            <a:endParaRPr lang="en-US" sz="1400" dirty="0">
              <a:solidFill>
                <a:schemeClr val="bg1"/>
              </a:solidFill>
            </a:endParaRPr>
          </a:p>
          <a:p>
            <a:pPr algn="just"/>
            <a:r>
              <a:rPr lang="en-US" sz="1400" dirty="0">
                <a:solidFill>
                  <a:schemeClr val="bg1"/>
                </a:solidFill>
              </a:rPr>
              <a:t>When the process is completed, the User will be returned to the Outlet Screen and will see that the Smart Hub is associated with the Cooler.</a:t>
            </a:r>
          </a:p>
        </p:txBody>
      </p:sp>
      <p:pic>
        <p:nvPicPr>
          <p:cNvPr id="11" name="Picture 10">
            <a:extLst>
              <a:ext uri="{FF2B5EF4-FFF2-40B4-BE49-F238E27FC236}">
                <a16:creationId xmlns:a16="http://schemas.microsoft.com/office/drawing/2014/main" id="{A6D39BF7-66BA-043A-D77C-49BCCA36C7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3823" y="1212498"/>
            <a:ext cx="2267999" cy="5034672"/>
          </a:xfrm>
          <a:prstGeom prst="rect">
            <a:avLst/>
          </a:prstGeom>
          <a:ln w="19050">
            <a:solidFill>
              <a:srgbClr val="002060"/>
            </a:solidFill>
          </a:ln>
        </p:spPr>
      </p:pic>
      <p:grpSp>
        <p:nvGrpSpPr>
          <p:cNvPr id="28" name="Group 27">
            <a:extLst>
              <a:ext uri="{FF2B5EF4-FFF2-40B4-BE49-F238E27FC236}">
                <a16:creationId xmlns:a16="http://schemas.microsoft.com/office/drawing/2014/main" id="{CDFE3FCD-958A-09C5-A684-A035647A9A07}"/>
              </a:ext>
            </a:extLst>
          </p:cNvPr>
          <p:cNvGrpSpPr/>
          <p:nvPr/>
        </p:nvGrpSpPr>
        <p:grpSpPr>
          <a:xfrm>
            <a:off x="9030180" y="1212498"/>
            <a:ext cx="2267999" cy="5034670"/>
            <a:chOff x="8525912" y="1212498"/>
            <a:chExt cx="2267999" cy="5034670"/>
          </a:xfrm>
        </p:grpSpPr>
        <p:pic>
          <p:nvPicPr>
            <p:cNvPr id="26" name="Picture 25">
              <a:extLst>
                <a:ext uri="{FF2B5EF4-FFF2-40B4-BE49-F238E27FC236}">
                  <a16:creationId xmlns:a16="http://schemas.microsoft.com/office/drawing/2014/main" id="{1ABFBDEA-D26E-6091-B85C-16099A1DCD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25912" y="1212498"/>
              <a:ext cx="2267999" cy="5034670"/>
            </a:xfrm>
            <a:prstGeom prst="rect">
              <a:avLst/>
            </a:prstGeom>
            <a:ln w="19050">
              <a:solidFill>
                <a:srgbClr val="002060"/>
              </a:solidFill>
            </a:ln>
          </p:spPr>
        </p:pic>
        <p:sp>
          <p:nvSpPr>
            <p:cNvPr id="27" name="Rectangle 26">
              <a:extLst>
                <a:ext uri="{FF2B5EF4-FFF2-40B4-BE49-F238E27FC236}">
                  <a16:creationId xmlns:a16="http://schemas.microsoft.com/office/drawing/2014/main" id="{F1C89250-DFB6-F0A7-C48F-72C9A778DE9F}"/>
                </a:ext>
              </a:extLst>
            </p:cNvPr>
            <p:cNvSpPr/>
            <p:nvPr/>
          </p:nvSpPr>
          <p:spPr>
            <a:xfrm>
              <a:off x="10229850" y="3994132"/>
              <a:ext cx="304800" cy="20639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58424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5265A-39F8-73D2-0CAD-AB7F0F0B133A}"/>
              </a:ext>
            </a:extLst>
          </p:cNvPr>
          <p:cNvPicPr/>
          <p:nvPr/>
        </p:nvPicPr>
        <p:blipFill>
          <a:blip r:embed="rId2">
            <a:extLst>
              <a:ext uri="{28A0092B-C50C-407E-A947-70E740481C1C}">
                <a14:useLocalDpi xmlns:a14="http://schemas.microsoft.com/office/drawing/2010/main" val="0"/>
              </a:ext>
            </a:extLst>
          </a:blip>
          <a:srcRect/>
          <a:stretch/>
        </p:blipFill>
        <p:spPr>
          <a:xfrm>
            <a:off x="10106730" y="221489"/>
            <a:ext cx="1695383" cy="457194"/>
          </a:xfrm>
          <a:prstGeom prst="rect">
            <a:avLst/>
          </a:prstGeom>
        </p:spPr>
      </p:pic>
      <p:sp>
        <p:nvSpPr>
          <p:cNvPr id="13" name="Rectangle 12">
            <a:extLst>
              <a:ext uri="{FF2B5EF4-FFF2-40B4-BE49-F238E27FC236}">
                <a16:creationId xmlns:a16="http://schemas.microsoft.com/office/drawing/2014/main" id="{3CF8C724-9C20-CE1D-BB9D-43105EFB82D1}"/>
              </a:ext>
            </a:extLst>
          </p:cNvPr>
          <p:cNvSpPr/>
          <p:nvPr/>
        </p:nvSpPr>
        <p:spPr>
          <a:xfrm>
            <a:off x="4933950" y="3468223"/>
            <a:ext cx="5985687" cy="954107"/>
          </a:xfrm>
          <a:prstGeom prst="rect">
            <a:avLst/>
          </a:prstGeom>
          <a:solidFill>
            <a:srgbClr val="002060"/>
          </a:solidFill>
        </p:spPr>
        <p:txBody>
          <a:bodyPr wrap="square">
            <a:spAutoFit/>
          </a:bodyPr>
          <a:lstStyle/>
          <a:p>
            <a:pPr algn="just"/>
            <a:r>
              <a:rPr lang="en-US" sz="1400" b="1" dirty="0">
                <a:solidFill>
                  <a:schemeClr val="bg1"/>
                </a:solidFill>
              </a:rPr>
              <a:t>Verify Association:</a:t>
            </a:r>
          </a:p>
          <a:p>
            <a:pPr algn="just"/>
            <a:endParaRPr lang="en-US" sz="1400" b="1" dirty="0">
              <a:solidFill>
                <a:schemeClr val="bg1"/>
              </a:solidFill>
            </a:endParaRPr>
          </a:p>
          <a:p>
            <a:pPr algn="just"/>
            <a:r>
              <a:rPr lang="en-US" sz="1400" dirty="0">
                <a:solidFill>
                  <a:schemeClr val="bg1"/>
                </a:solidFill>
              </a:rPr>
              <a:t>Now Gateway devices are associated with the Single Cooler as shown in the right-side image.</a:t>
            </a:r>
          </a:p>
        </p:txBody>
      </p:sp>
      <p:pic>
        <p:nvPicPr>
          <p:cNvPr id="11" name="Picture 10">
            <a:extLst>
              <a:ext uri="{FF2B5EF4-FFF2-40B4-BE49-F238E27FC236}">
                <a16:creationId xmlns:a16="http://schemas.microsoft.com/office/drawing/2014/main" id="{A6D39BF7-66BA-043A-D77C-49BCCA36C7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5831" y="1212497"/>
            <a:ext cx="2265602" cy="5034671"/>
          </a:xfrm>
          <a:prstGeom prst="rect">
            <a:avLst/>
          </a:prstGeom>
          <a:ln w="19050">
            <a:solidFill>
              <a:srgbClr val="002060"/>
            </a:solidFill>
          </a:ln>
        </p:spPr>
      </p:pic>
      <p:sp>
        <p:nvSpPr>
          <p:cNvPr id="10" name="Rectangle 9">
            <a:extLst>
              <a:ext uri="{FF2B5EF4-FFF2-40B4-BE49-F238E27FC236}">
                <a16:creationId xmlns:a16="http://schemas.microsoft.com/office/drawing/2014/main" id="{C64A0592-48E8-C5D0-A1E3-B3D33202C628}"/>
              </a:ext>
            </a:extLst>
          </p:cNvPr>
          <p:cNvSpPr/>
          <p:nvPr/>
        </p:nvSpPr>
        <p:spPr>
          <a:xfrm>
            <a:off x="1575832" y="3584575"/>
            <a:ext cx="2224604" cy="29051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2208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Configuration - </a:t>
            </a:r>
            <a:r>
              <a:rPr lang="en-MY" sz="2700" b="1" dirty="0">
                <a:solidFill>
                  <a:srgbClr val="FFC000"/>
                </a:solidFill>
              </a:rPr>
              <a:t>Deep Sleep Mode</a:t>
            </a:r>
            <a:endParaRPr lang="en-MY" sz="3600" b="1" dirty="0">
              <a:solidFill>
                <a:srgbClr val="FFC000"/>
              </a:solidFill>
            </a:endParaRPr>
          </a:p>
        </p:txBody>
      </p:sp>
      <p:sp>
        <p:nvSpPr>
          <p:cNvPr id="5" name="TextBox 4">
            <a:extLst>
              <a:ext uri="{FF2B5EF4-FFF2-40B4-BE49-F238E27FC236}">
                <a16:creationId xmlns:a16="http://schemas.microsoft.com/office/drawing/2014/main" id="{7D02D86F-DCB8-856C-64F8-9BEAEF33FBEF}"/>
              </a:ext>
            </a:extLst>
          </p:cNvPr>
          <p:cNvSpPr txBox="1"/>
          <p:nvPr/>
        </p:nvSpPr>
        <p:spPr>
          <a:xfrm>
            <a:off x="308344" y="692094"/>
            <a:ext cx="11279165" cy="646331"/>
          </a:xfrm>
          <a:prstGeom prst="rect">
            <a:avLst/>
          </a:prstGeom>
          <a:solidFill>
            <a:schemeClr val="bg1"/>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800" dirty="0">
                <a:solidFill>
                  <a:srgbClr val="002060"/>
                </a:solidFill>
              </a:rPr>
              <a:t>In Deep-sleep mode, the device neither advertises nor logs any event data. Deep sleep mode is by default enabled when installed in the field the first time.</a:t>
            </a:r>
          </a:p>
        </p:txBody>
      </p:sp>
      <p:sp>
        <p:nvSpPr>
          <p:cNvPr id="8" name="TextBox 7">
            <a:extLst>
              <a:ext uri="{FF2B5EF4-FFF2-40B4-BE49-F238E27FC236}">
                <a16:creationId xmlns:a16="http://schemas.microsoft.com/office/drawing/2014/main" id="{361AE657-9319-563E-F51E-0CBF20BAEDC2}"/>
              </a:ext>
            </a:extLst>
          </p:cNvPr>
          <p:cNvSpPr txBox="1"/>
          <p:nvPr/>
        </p:nvSpPr>
        <p:spPr>
          <a:xfrm>
            <a:off x="8131651" y="1591387"/>
            <a:ext cx="3632873" cy="4985980"/>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sz="1200" dirty="0"/>
              <a:t>A. To Disable Deep sleep</a:t>
            </a:r>
          </a:p>
          <a:p>
            <a:pPr marL="0" indent="0">
              <a:buNone/>
            </a:pPr>
            <a:endParaRPr lang="en-US" sz="1200" dirty="0"/>
          </a:p>
          <a:p>
            <a:pPr marL="0" indent="0">
              <a:buNone/>
            </a:pPr>
            <a:r>
              <a:rPr lang="en-US" sz="1200" b="0" dirty="0"/>
              <a:t>To disable deep sleep mode, the user must keep the door magnet close to the device then the device starts advertising for 30 seconds. user must connect within 30 seconds to a smart device, Tap on Smart Device and  After the connection, go to </a:t>
            </a:r>
            <a:r>
              <a:rPr lang="en-US" sz="1200" dirty="0"/>
              <a:t>Menu &gt; “Power Mode” &gt; “Disable Deep Sleep</a:t>
            </a:r>
            <a:r>
              <a:rPr lang="en-US" sz="1200" b="0" dirty="0"/>
              <a:t>”.</a:t>
            </a:r>
          </a:p>
          <a:p>
            <a:endParaRPr lang="en-US" sz="1200" b="0" dirty="0"/>
          </a:p>
          <a:p>
            <a:pPr marL="0" indent="0">
              <a:buNone/>
            </a:pPr>
            <a:r>
              <a:rPr lang="en-US" sz="1200" b="0" dirty="0"/>
              <a:t>After disabling deep sleep mode, the device will continuous advertisement forever and logs event data. </a:t>
            </a:r>
          </a:p>
          <a:p>
            <a:pPr marL="0" indent="0">
              <a:buNone/>
            </a:pPr>
            <a:endParaRPr lang="en-US" sz="1200" b="0" dirty="0"/>
          </a:p>
          <a:p>
            <a:pPr marL="0" indent="0">
              <a:buNone/>
            </a:pPr>
            <a:r>
              <a:rPr lang="en-US" sz="1200" b="0" dirty="0"/>
              <a:t>If the user doesn't disable deep sleep mode, then after 30 seconds of disconnection, the device will stop advertisement again and the user can’t see the device in scanning.</a:t>
            </a:r>
          </a:p>
          <a:p>
            <a:pPr marL="0" indent="0">
              <a:buNone/>
            </a:pPr>
            <a:endParaRPr lang="en-US" sz="1200" b="0" dirty="0"/>
          </a:p>
          <a:p>
            <a:pPr marL="0" indent="0">
              <a:buNone/>
            </a:pPr>
            <a:endParaRPr lang="en-US" sz="1200" b="0" dirty="0"/>
          </a:p>
          <a:p>
            <a:pPr marL="0" indent="0">
              <a:buNone/>
            </a:pPr>
            <a:endParaRPr lang="en-US" sz="1200" b="0" dirty="0"/>
          </a:p>
          <a:p>
            <a:pPr marL="0" indent="0">
              <a:buNone/>
            </a:pPr>
            <a:r>
              <a:rPr lang="en-US" sz="1200" dirty="0"/>
              <a:t>B. To Enable Deep sleep</a:t>
            </a:r>
          </a:p>
          <a:p>
            <a:pPr marL="0" indent="0">
              <a:buNone/>
            </a:pPr>
            <a:endParaRPr lang="en-US" sz="1200" dirty="0"/>
          </a:p>
          <a:p>
            <a:pPr marL="0" indent="0">
              <a:buNone/>
            </a:pPr>
            <a:r>
              <a:rPr lang="en-US" sz="1200" b="0" dirty="0"/>
              <a:t>After connection, go to </a:t>
            </a:r>
            <a:r>
              <a:rPr lang="en-US" sz="1200" dirty="0"/>
              <a:t>Menu &gt; “Power Mode” &gt; “Put Device in Deep Sleep</a:t>
            </a:r>
            <a:r>
              <a:rPr lang="en-US" sz="1200" b="0" dirty="0"/>
              <a:t>”.</a:t>
            </a:r>
          </a:p>
          <a:p>
            <a:endParaRPr lang="en-US" sz="1200" b="0" dirty="0"/>
          </a:p>
          <a:p>
            <a:pPr marL="0" indent="0">
              <a:buNone/>
            </a:pPr>
            <a:r>
              <a:rPr lang="en-US" sz="1200" b="0" dirty="0"/>
              <a:t>After enabling deep sleep mode, the device will stop advertising and doesn’t log any event.</a:t>
            </a:r>
          </a:p>
        </p:txBody>
      </p:sp>
      <p:grpSp>
        <p:nvGrpSpPr>
          <p:cNvPr id="19" name="Group 18">
            <a:extLst>
              <a:ext uri="{FF2B5EF4-FFF2-40B4-BE49-F238E27FC236}">
                <a16:creationId xmlns:a16="http://schemas.microsoft.com/office/drawing/2014/main" id="{8AD1E4F1-F170-90A6-1B3C-4AB4D858C68E}"/>
              </a:ext>
            </a:extLst>
          </p:cNvPr>
          <p:cNvGrpSpPr/>
          <p:nvPr/>
        </p:nvGrpSpPr>
        <p:grpSpPr>
          <a:xfrm>
            <a:off x="2995535" y="1542696"/>
            <a:ext cx="2265601" cy="5034671"/>
            <a:chOff x="3224135" y="1542697"/>
            <a:chExt cx="2265601" cy="5034671"/>
          </a:xfrm>
        </p:grpSpPr>
        <p:pic>
          <p:nvPicPr>
            <p:cNvPr id="14" name="Picture 13">
              <a:extLst>
                <a:ext uri="{FF2B5EF4-FFF2-40B4-BE49-F238E27FC236}">
                  <a16:creationId xmlns:a16="http://schemas.microsoft.com/office/drawing/2014/main" id="{6468744F-611B-A68D-5E23-7E34CC314D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4135" y="1542697"/>
              <a:ext cx="2265601" cy="5034671"/>
            </a:xfrm>
            <a:prstGeom prst="rect">
              <a:avLst/>
            </a:prstGeom>
            <a:ln w="19050">
              <a:solidFill>
                <a:srgbClr val="002060"/>
              </a:solidFill>
            </a:ln>
          </p:spPr>
        </p:pic>
        <p:sp>
          <p:nvSpPr>
            <p:cNvPr id="15" name="Rectangle 14">
              <a:extLst>
                <a:ext uri="{FF2B5EF4-FFF2-40B4-BE49-F238E27FC236}">
                  <a16:creationId xmlns:a16="http://schemas.microsoft.com/office/drawing/2014/main" id="{632C2FAF-2EB4-7574-6365-07465F4F1551}"/>
                </a:ext>
              </a:extLst>
            </p:cNvPr>
            <p:cNvSpPr/>
            <p:nvPr/>
          </p:nvSpPr>
          <p:spPr>
            <a:xfrm>
              <a:off x="4373880" y="1764041"/>
              <a:ext cx="1013460"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21F30C7-FA69-180B-600C-116ACD9A2D2D}"/>
              </a:ext>
            </a:extLst>
          </p:cNvPr>
          <p:cNvGrpSpPr/>
          <p:nvPr/>
        </p:nvGrpSpPr>
        <p:grpSpPr>
          <a:xfrm>
            <a:off x="427476" y="1542696"/>
            <a:ext cx="2265602" cy="5034671"/>
            <a:chOff x="604491" y="1542697"/>
            <a:chExt cx="2265602" cy="5034671"/>
          </a:xfrm>
        </p:grpSpPr>
        <p:pic>
          <p:nvPicPr>
            <p:cNvPr id="13" name="Picture 12">
              <a:extLst>
                <a:ext uri="{FF2B5EF4-FFF2-40B4-BE49-F238E27FC236}">
                  <a16:creationId xmlns:a16="http://schemas.microsoft.com/office/drawing/2014/main" id="{1BC2E286-7354-12BD-D7CC-501AD12865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4491" y="1542697"/>
              <a:ext cx="2265601" cy="5034671"/>
            </a:xfrm>
            <a:prstGeom prst="rect">
              <a:avLst/>
            </a:prstGeom>
            <a:ln w="19050">
              <a:solidFill>
                <a:srgbClr val="002060"/>
              </a:solidFill>
            </a:ln>
          </p:spPr>
        </p:pic>
        <p:sp>
          <p:nvSpPr>
            <p:cNvPr id="16" name="Rectangle 15">
              <a:extLst>
                <a:ext uri="{FF2B5EF4-FFF2-40B4-BE49-F238E27FC236}">
                  <a16:creationId xmlns:a16="http://schemas.microsoft.com/office/drawing/2014/main" id="{17975DA8-91D8-DC94-A823-BAB25F251E02}"/>
                </a:ext>
              </a:extLst>
            </p:cNvPr>
            <p:cNvSpPr/>
            <p:nvPr/>
          </p:nvSpPr>
          <p:spPr>
            <a:xfrm>
              <a:off x="2603500" y="1739900"/>
              <a:ext cx="266593" cy="2527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a:extLst>
              <a:ext uri="{FF2B5EF4-FFF2-40B4-BE49-F238E27FC236}">
                <a16:creationId xmlns:a16="http://schemas.microsoft.com/office/drawing/2014/main" id="{A79730D8-07EC-66C0-01CF-6AADE66164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63593" y="1542696"/>
            <a:ext cx="2265601" cy="5034671"/>
          </a:xfrm>
          <a:prstGeom prst="rect">
            <a:avLst/>
          </a:prstGeom>
          <a:ln w="19050">
            <a:solidFill>
              <a:srgbClr val="002060"/>
            </a:solidFill>
          </a:ln>
        </p:spPr>
      </p:pic>
      <p:sp>
        <p:nvSpPr>
          <p:cNvPr id="20" name="Rectangle 19">
            <a:extLst>
              <a:ext uri="{FF2B5EF4-FFF2-40B4-BE49-F238E27FC236}">
                <a16:creationId xmlns:a16="http://schemas.microsoft.com/office/drawing/2014/main" id="{C17ECCBB-7843-AC4B-3534-845CEF7AF5D0}"/>
              </a:ext>
            </a:extLst>
          </p:cNvPr>
          <p:cNvSpPr/>
          <p:nvPr/>
        </p:nvSpPr>
        <p:spPr>
          <a:xfrm>
            <a:off x="6637020" y="2311400"/>
            <a:ext cx="1192174"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Double Tap Gesture with solid fill">
            <a:extLst>
              <a:ext uri="{FF2B5EF4-FFF2-40B4-BE49-F238E27FC236}">
                <a16:creationId xmlns:a16="http://schemas.microsoft.com/office/drawing/2014/main" id="{1B8DAED8-EA2C-E39B-A720-49C0778783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532" y="3038423"/>
            <a:ext cx="1214600" cy="1214600"/>
          </a:xfrm>
          <a:prstGeom prst="rect">
            <a:avLst/>
          </a:prstGeom>
        </p:spPr>
      </p:pic>
      <p:sp>
        <p:nvSpPr>
          <p:cNvPr id="23" name="Rectangle 22">
            <a:extLst>
              <a:ext uri="{FF2B5EF4-FFF2-40B4-BE49-F238E27FC236}">
                <a16:creationId xmlns:a16="http://schemas.microsoft.com/office/drawing/2014/main" id="{C336F050-21E9-2AF6-10E0-AF641F16BE71}"/>
              </a:ext>
            </a:extLst>
          </p:cNvPr>
          <p:cNvSpPr/>
          <p:nvPr/>
        </p:nvSpPr>
        <p:spPr>
          <a:xfrm>
            <a:off x="6637020" y="2043279"/>
            <a:ext cx="1192174"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0CE5CE76-EF18-C9E6-D4C9-CFC56DB3A40A}"/>
              </a:ext>
            </a:extLst>
          </p:cNvPr>
          <p:cNvSpPr txBox="1"/>
          <p:nvPr/>
        </p:nvSpPr>
        <p:spPr>
          <a:xfrm>
            <a:off x="7655759" y="2271811"/>
            <a:ext cx="285750" cy="307777"/>
          </a:xfrm>
          <a:prstGeom prst="rect">
            <a:avLst/>
          </a:prstGeom>
          <a:noFill/>
        </p:spPr>
        <p:txBody>
          <a:bodyPr wrap="square" rtlCol="0">
            <a:spAutoFit/>
          </a:bodyPr>
          <a:lstStyle/>
          <a:p>
            <a:r>
              <a:rPr lang="en-US" sz="1400" b="1" dirty="0">
                <a:solidFill>
                  <a:srgbClr val="002060"/>
                </a:solidFill>
              </a:rPr>
              <a:t>A</a:t>
            </a:r>
            <a:endParaRPr lang="en-IN" sz="1400" b="1" dirty="0">
              <a:solidFill>
                <a:srgbClr val="002060"/>
              </a:solidFill>
            </a:endParaRPr>
          </a:p>
        </p:txBody>
      </p:sp>
      <p:sp>
        <p:nvSpPr>
          <p:cNvPr id="25" name="TextBox 24">
            <a:extLst>
              <a:ext uri="{FF2B5EF4-FFF2-40B4-BE49-F238E27FC236}">
                <a16:creationId xmlns:a16="http://schemas.microsoft.com/office/drawing/2014/main" id="{53B5530B-8E5D-3DD5-F505-F90B75FE3239}"/>
              </a:ext>
            </a:extLst>
          </p:cNvPr>
          <p:cNvSpPr txBox="1"/>
          <p:nvPr/>
        </p:nvSpPr>
        <p:spPr>
          <a:xfrm>
            <a:off x="7655759" y="2009326"/>
            <a:ext cx="302457" cy="307777"/>
          </a:xfrm>
          <a:prstGeom prst="rect">
            <a:avLst/>
          </a:prstGeom>
          <a:noFill/>
        </p:spPr>
        <p:txBody>
          <a:bodyPr wrap="square" rtlCol="0">
            <a:spAutoFit/>
          </a:bodyPr>
          <a:lstStyle/>
          <a:p>
            <a:r>
              <a:rPr lang="en-US" sz="1400" b="1" dirty="0">
                <a:solidFill>
                  <a:srgbClr val="002060"/>
                </a:solidFill>
              </a:rPr>
              <a:t>B</a:t>
            </a:r>
            <a:endParaRPr lang="en-IN" sz="1400" b="1" dirty="0">
              <a:solidFill>
                <a:srgbClr val="002060"/>
              </a:solidFill>
            </a:endParaRPr>
          </a:p>
        </p:txBody>
      </p:sp>
    </p:spTree>
    <p:extLst>
      <p:ext uri="{BB962C8B-B14F-4D97-AF65-F5344CB8AC3E}">
        <p14:creationId xmlns:p14="http://schemas.microsoft.com/office/powerpoint/2010/main" val="190725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Installation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692095"/>
            <a:ext cx="11728126" cy="642183"/>
          </a:xfrm>
        </p:spPr>
        <p:txBody>
          <a:bodyPr>
            <a:normAutofit lnSpcReduction="10000"/>
          </a:bodyPr>
          <a:lstStyle/>
          <a:p>
            <a:pPr marL="0" indent="0">
              <a:buNone/>
            </a:pPr>
            <a:r>
              <a:rPr lang="en-US" sz="1600" dirty="0">
                <a:solidFill>
                  <a:srgbClr val="002060"/>
                </a:solidFill>
              </a:rPr>
              <a:t>Open the Play Store Application and Search the “</a:t>
            </a:r>
            <a:r>
              <a:rPr lang="en-US" sz="1600" b="1" dirty="0">
                <a:solidFill>
                  <a:srgbClr val="002060"/>
                </a:solidFill>
              </a:rPr>
              <a:t>Smart Cooler Installation</a:t>
            </a:r>
            <a:r>
              <a:rPr lang="en-US" sz="1600" dirty="0">
                <a:solidFill>
                  <a:srgbClr val="002060"/>
                </a:solidFill>
              </a:rPr>
              <a:t>” Application on Play Store then Install the Application.</a:t>
            </a:r>
          </a:p>
          <a:p>
            <a:pPr marL="0" indent="0">
              <a:buNone/>
            </a:pPr>
            <a:r>
              <a:rPr lang="en-US" sz="1600" b="1" dirty="0">
                <a:solidFill>
                  <a:srgbClr val="002060"/>
                </a:solidFill>
              </a:rPr>
              <a:t>URL</a:t>
            </a:r>
            <a:r>
              <a:rPr lang="en-US" sz="1600" dirty="0">
                <a:solidFill>
                  <a:srgbClr val="002060"/>
                </a:solidFill>
              </a:rPr>
              <a:t>: </a:t>
            </a:r>
            <a:r>
              <a:rPr lang="en-US" sz="1600" u="sng" dirty="0">
                <a:solidFill>
                  <a:srgbClr val="002060"/>
                </a:solidFill>
              </a:rPr>
              <a:t>https://play.google.com/store/search?q=Smart%20Cooler%20Installation&amp;c=apps</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Rectangle 6">
            <a:extLst>
              <a:ext uri="{FF2B5EF4-FFF2-40B4-BE49-F238E27FC236}">
                <a16:creationId xmlns:a16="http://schemas.microsoft.com/office/drawing/2014/main" id="{6757E02F-CEFB-7F7C-8278-C40139CE5784}"/>
              </a:ext>
            </a:extLst>
          </p:cNvPr>
          <p:cNvSpPr/>
          <p:nvPr/>
        </p:nvSpPr>
        <p:spPr>
          <a:xfrm>
            <a:off x="6807264" y="3162029"/>
            <a:ext cx="4674870" cy="1169551"/>
          </a:xfrm>
          <a:prstGeom prst="rect">
            <a:avLst/>
          </a:prstGeom>
          <a:solidFill>
            <a:srgbClr val="002060"/>
          </a:solidFill>
        </p:spPr>
        <p:txBody>
          <a:bodyPr wrap="square">
            <a:spAutoFit/>
          </a:bodyPr>
          <a:lstStyle/>
          <a:p>
            <a:pPr marL="342866" indent="-342866" algn="just">
              <a:buFont typeface="+mj-lt"/>
              <a:buAutoNum type="arabicPeriod"/>
            </a:pPr>
            <a:r>
              <a:rPr lang="en-US" sz="1400" dirty="0">
                <a:solidFill>
                  <a:schemeClr val="bg1"/>
                </a:solidFill>
              </a:rPr>
              <a:t>Open VISION IOT’s Smart Cooler Installation Application.</a:t>
            </a:r>
          </a:p>
          <a:p>
            <a:pPr marL="342866" indent="-342866" algn="just">
              <a:buFont typeface="+mj-lt"/>
              <a:buAutoNum type="arabicPeriod"/>
            </a:pPr>
            <a:endParaRPr lang="en-US" sz="1400" dirty="0">
              <a:solidFill>
                <a:schemeClr val="bg1"/>
              </a:solidFill>
            </a:endParaRPr>
          </a:p>
          <a:p>
            <a:pPr marL="342866" indent="-342866" algn="just">
              <a:buFont typeface="+mj-lt"/>
              <a:buAutoNum type="arabicPeriod"/>
            </a:pPr>
            <a:r>
              <a:rPr lang="en-US" sz="1400" dirty="0">
                <a:solidFill>
                  <a:schemeClr val="bg1"/>
                </a:solidFill>
              </a:rPr>
              <a:t>Login in the application using the credentials provided by your administrator – after successful login, the user will be directed to the Outlet list view screen.</a:t>
            </a:r>
          </a:p>
        </p:txBody>
      </p:sp>
      <p:pic>
        <p:nvPicPr>
          <p:cNvPr id="14" name="Picture 13" descr="Graphical user interface, application, Teams&#10;&#10;Description automatically generated">
            <a:extLst>
              <a:ext uri="{FF2B5EF4-FFF2-40B4-BE49-F238E27FC236}">
                <a16:creationId xmlns:a16="http://schemas.microsoft.com/office/drawing/2014/main" id="{CF51F317-8945-DA48-AEE9-30DD860CF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745" y="1552932"/>
            <a:ext cx="2270400" cy="5040000"/>
          </a:xfrm>
          <a:prstGeom prst="rect">
            <a:avLst/>
          </a:prstGeom>
          <a:ln w="19050">
            <a:solidFill>
              <a:srgbClr val="002060"/>
            </a:solidFill>
          </a:ln>
        </p:spPr>
      </p:pic>
      <p:pic>
        <p:nvPicPr>
          <p:cNvPr id="16" name="Picture 15">
            <a:extLst>
              <a:ext uri="{FF2B5EF4-FFF2-40B4-BE49-F238E27FC236}">
                <a16:creationId xmlns:a16="http://schemas.microsoft.com/office/drawing/2014/main" id="{72959E97-F5D1-3D43-DC3A-EFB85748E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865" y="1552932"/>
            <a:ext cx="2270407" cy="5040000"/>
          </a:xfrm>
          <a:prstGeom prst="rect">
            <a:avLst/>
          </a:prstGeom>
          <a:ln w="19050">
            <a:solidFill>
              <a:srgbClr val="002060"/>
            </a:solidFill>
          </a:ln>
        </p:spPr>
      </p:pic>
      <p:sp>
        <p:nvSpPr>
          <p:cNvPr id="17" name="Rectangle 16">
            <a:extLst>
              <a:ext uri="{FF2B5EF4-FFF2-40B4-BE49-F238E27FC236}">
                <a16:creationId xmlns:a16="http://schemas.microsoft.com/office/drawing/2014/main" id="{F3ECB9CF-0ECD-360A-7812-3B312A77148F}"/>
              </a:ext>
            </a:extLst>
          </p:cNvPr>
          <p:cNvSpPr/>
          <p:nvPr/>
        </p:nvSpPr>
        <p:spPr>
          <a:xfrm>
            <a:off x="6807266" y="1790717"/>
            <a:ext cx="4674869" cy="523220"/>
          </a:xfrm>
          <a:prstGeom prst="rect">
            <a:avLst/>
          </a:prstGeom>
          <a:solidFill>
            <a:srgbClr val="002060"/>
          </a:solidFill>
        </p:spPr>
        <p:txBody>
          <a:bodyPr wrap="square">
            <a:spAutoFit/>
          </a:bodyPr>
          <a:lstStyle/>
          <a:p>
            <a:pPr marL="0" indent="0" algn="just">
              <a:buNone/>
            </a:pPr>
            <a:r>
              <a:rPr lang="en-US" sz="1400" dirty="0">
                <a:solidFill>
                  <a:schemeClr val="bg1"/>
                </a:solidFill>
              </a:rPr>
              <a:t>The installation application is compatible only with Smartphones having Android V8.0 and above.</a:t>
            </a:r>
          </a:p>
        </p:txBody>
      </p:sp>
      <p:sp>
        <p:nvSpPr>
          <p:cNvPr id="19" name="TextBox 18">
            <a:extLst>
              <a:ext uri="{FF2B5EF4-FFF2-40B4-BE49-F238E27FC236}">
                <a16:creationId xmlns:a16="http://schemas.microsoft.com/office/drawing/2014/main" id="{8E1D51CA-DD35-0366-F238-1463F2837D3A}"/>
              </a:ext>
            </a:extLst>
          </p:cNvPr>
          <p:cNvSpPr txBox="1"/>
          <p:nvPr/>
        </p:nvSpPr>
        <p:spPr>
          <a:xfrm>
            <a:off x="6807265" y="5179672"/>
            <a:ext cx="4674869" cy="1169551"/>
          </a:xfrm>
          <a:prstGeom prst="rect">
            <a:avLst/>
          </a:prstGeom>
          <a:solidFill>
            <a:srgbClr val="002060"/>
          </a:solidFill>
        </p:spPr>
        <p:txBody>
          <a:bodyPr wrap="square">
            <a:spAutoFit/>
          </a:bodyPr>
          <a:lstStyle>
            <a:defPPr>
              <a:defRPr lang="en-US"/>
            </a:defPPr>
            <a:lvl1pPr indent="0" algn="just">
              <a:buNone/>
              <a:defRPr sz="1400">
                <a:solidFill>
                  <a:schemeClr val="bg1"/>
                </a:solidFill>
              </a:defRPr>
            </a:lvl1pPr>
          </a:lstStyle>
          <a:p>
            <a:r>
              <a:rPr lang="en-US" b="1" dirty="0"/>
              <a:t>Suggested Note</a:t>
            </a:r>
            <a:r>
              <a:rPr lang="en-US" dirty="0"/>
              <a:t>: Before installation of every new version delete the previous one.</a:t>
            </a:r>
          </a:p>
          <a:p>
            <a:endParaRPr lang="en-US" dirty="0"/>
          </a:p>
          <a:p>
            <a:r>
              <a:rPr lang="en-US"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Please ensure Bluetooth &amp; Mobile Wi-Fi or Mobile Data must be ON the device.</a:t>
            </a:r>
            <a:endParaRPr lang="en-US" dirty="0">
              <a:solidFill>
                <a:srgbClr val="FFC000"/>
              </a:solidFill>
            </a:endParaRPr>
          </a:p>
        </p:txBody>
      </p:sp>
    </p:spTree>
    <p:extLst>
      <p:ext uri="{BB962C8B-B14F-4D97-AF65-F5344CB8AC3E}">
        <p14:creationId xmlns:p14="http://schemas.microsoft.com/office/powerpoint/2010/main" val="266612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4" name="TextBox 3">
            <a:extLst>
              <a:ext uri="{FF2B5EF4-FFF2-40B4-BE49-F238E27FC236}">
                <a16:creationId xmlns:a16="http://schemas.microsoft.com/office/drawing/2014/main" id="{11115F2E-2BB1-B2CD-D4AC-1A885269302E}"/>
              </a:ext>
            </a:extLst>
          </p:cNvPr>
          <p:cNvSpPr txBox="1"/>
          <p:nvPr/>
        </p:nvSpPr>
        <p:spPr>
          <a:xfrm>
            <a:off x="5783106" y="2678303"/>
            <a:ext cx="5812233" cy="2308324"/>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b="0" dirty="0"/>
              <a:t>After connecting with the device, the user can configure the following parameters. </a:t>
            </a:r>
          </a:p>
          <a:p>
            <a:pPr marL="0" indent="0">
              <a:buNone/>
            </a:pPr>
            <a:endParaRPr lang="en-US" b="0" dirty="0"/>
          </a:p>
          <a:p>
            <a:pPr marL="0" indent="0">
              <a:buNone/>
            </a:pPr>
            <a:r>
              <a:rPr lang="en-US" b="0" dirty="0"/>
              <a:t>In the STATUS Parameters, Tap on “Heartbeat Interval (In Minutes)”. </a:t>
            </a:r>
          </a:p>
          <a:p>
            <a:endParaRPr lang="en-US" b="0" dirty="0"/>
          </a:p>
          <a:p>
            <a:pPr marL="0" indent="0">
              <a:buNone/>
            </a:pPr>
            <a:r>
              <a:rPr lang="en-US" b="0" dirty="0"/>
              <a:t>A. Enter the Interval Value and press the “Set” button. </a:t>
            </a:r>
          </a:p>
          <a:p>
            <a:endParaRPr lang="en-US" b="0" dirty="0"/>
          </a:p>
          <a:p>
            <a:pPr marL="0" indent="0">
              <a:buNone/>
            </a:pPr>
            <a:r>
              <a:rPr lang="en-US" b="0" dirty="0"/>
              <a:t>B. After changing the values, press the SAVE button at the bottom to save it on the device.</a:t>
            </a:r>
          </a:p>
        </p:txBody>
      </p:sp>
      <p:sp>
        <p:nvSpPr>
          <p:cNvPr id="14" name="Title 1">
            <a:extLst>
              <a:ext uri="{FF2B5EF4-FFF2-40B4-BE49-F238E27FC236}">
                <a16:creationId xmlns:a16="http://schemas.microsoft.com/office/drawing/2014/main" id="{6586471D-653C-9F8F-2319-A307CC78EA2A}"/>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Configuration - </a:t>
            </a:r>
            <a:r>
              <a:rPr lang="en-MY" sz="2700" b="1" dirty="0">
                <a:solidFill>
                  <a:srgbClr val="FFC000"/>
                </a:solidFill>
              </a:rPr>
              <a:t>Set Health Interval </a:t>
            </a:r>
            <a:endParaRPr lang="en-MY" sz="3600" b="1" dirty="0">
              <a:solidFill>
                <a:srgbClr val="FFC000"/>
              </a:solidFill>
            </a:endParaRPr>
          </a:p>
        </p:txBody>
      </p:sp>
      <p:grpSp>
        <p:nvGrpSpPr>
          <p:cNvPr id="15" name="Group 14">
            <a:extLst>
              <a:ext uri="{FF2B5EF4-FFF2-40B4-BE49-F238E27FC236}">
                <a16:creationId xmlns:a16="http://schemas.microsoft.com/office/drawing/2014/main" id="{A3C9CD86-5E35-BFED-2E4B-EA75610EA8F7}"/>
              </a:ext>
            </a:extLst>
          </p:cNvPr>
          <p:cNvGrpSpPr/>
          <p:nvPr/>
        </p:nvGrpSpPr>
        <p:grpSpPr>
          <a:xfrm>
            <a:off x="3123124" y="1308781"/>
            <a:ext cx="2265601" cy="5034668"/>
            <a:chOff x="3224135" y="1542698"/>
            <a:chExt cx="2265601" cy="5034668"/>
          </a:xfrm>
        </p:grpSpPr>
        <p:pic>
          <p:nvPicPr>
            <p:cNvPr id="16" name="Picture 15">
              <a:extLst>
                <a:ext uri="{FF2B5EF4-FFF2-40B4-BE49-F238E27FC236}">
                  <a16:creationId xmlns:a16="http://schemas.microsoft.com/office/drawing/2014/main" id="{36A4E5F9-280C-E9B3-8A65-17342441CB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4135" y="1542698"/>
              <a:ext cx="2265601" cy="5034668"/>
            </a:xfrm>
            <a:prstGeom prst="rect">
              <a:avLst/>
            </a:prstGeom>
            <a:ln w="19050">
              <a:solidFill>
                <a:srgbClr val="002060"/>
              </a:solidFill>
            </a:ln>
          </p:spPr>
        </p:pic>
        <p:sp>
          <p:nvSpPr>
            <p:cNvPr id="17" name="Rectangle 16">
              <a:extLst>
                <a:ext uri="{FF2B5EF4-FFF2-40B4-BE49-F238E27FC236}">
                  <a16:creationId xmlns:a16="http://schemas.microsoft.com/office/drawing/2014/main" id="{333DD7A3-2FEC-134C-FB00-57AF9ADBF973}"/>
                </a:ext>
              </a:extLst>
            </p:cNvPr>
            <p:cNvSpPr/>
            <p:nvPr/>
          </p:nvSpPr>
          <p:spPr>
            <a:xfrm>
              <a:off x="4655820" y="4452453"/>
              <a:ext cx="405811" cy="28488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574484F2-FFCC-740C-3A67-499FD6E8B524}"/>
              </a:ext>
            </a:extLst>
          </p:cNvPr>
          <p:cNvGrpSpPr/>
          <p:nvPr/>
        </p:nvGrpSpPr>
        <p:grpSpPr>
          <a:xfrm>
            <a:off x="555065" y="1308781"/>
            <a:ext cx="2265601" cy="5034668"/>
            <a:chOff x="555065" y="1308781"/>
            <a:chExt cx="2265601" cy="5034668"/>
          </a:xfrm>
        </p:grpSpPr>
        <p:grpSp>
          <p:nvGrpSpPr>
            <p:cNvPr id="18" name="Group 17">
              <a:extLst>
                <a:ext uri="{FF2B5EF4-FFF2-40B4-BE49-F238E27FC236}">
                  <a16:creationId xmlns:a16="http://schemas.microsoft.com/office/drawing/2014/main" id="{0DC94825-E2ED-F4DE-5F42-EB4F4690B314}"/>
                </a:ext>
              </a:extLst>
            </p:cNvPr>
            <p:cNvGrpSpPr/>
            <p:nvPr/>
          </p:nvGrpSpPr>
          <p:grpSpPr>
            <a:xfrm>
              <a:off x="555065" y="1308781"/>
              <a:ext cx="2265601" cy="5034668"/>
              <a:chOff x="604491" y="1542698"/>
              <a:chExt cx="2265601" cy="5034668"/>
            </a:xfrm>
          </p:grpSpPr>
          <p:pic>
            <p:nvPicPr>
              <p:cNvPr id="19" name="Picture 18">
                <a:extLst>
                  <a:ext uri="{FF2B5EF4-FFF2-40B4-BE49-F238E27FC236}">
                    <a16:creationId xmlns:a16="http://schemas.microsoft.com/office/drawing/2014/main" id="{235CA642-842F-9A25-D583-10490F28E55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4491" y="1542698"/>
                <a:ext cx="2265601" cy="5034668"/>
              </a:xfrm>
              <a:prstGeom prst="rect">
                <a:avLst/>
              </a:prstGeom>
              <a:ln w="19050">
                <a:solidFill>
                  <a:srgbClr val="002060"/>
                </a:solidFill>
              </a:ln>
            </p:spPr>
          </p:pic>
          <p:sp>
            <p:nvSpPr>
              <p:cNvPr id="20" name="Rectangle 19">
                <a:extLst>
                  <a:ext uri="{FF2B5EF4-FFF2-40B4-BE49-F238E27FC236}">
                    <a16:creationId xmlns:a16="http://schemas.microsoft.com/office/drawing/2014/main" id="{9B1C8EEF-A854-5955-A9FE-CA7A19E9ED13}"/>
                  </a:ext>
                </a:extLst>
              </p:cNvPr>
              <p:cNvSpPr/>
              <p:nvPr/>
            </p:nvSpPr>
            <p:spPr>
              <a:xfrm flipV="1">
                <a:off x="646087" y="4066382"/>
                <a:ext cx="2171939" cy="24986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Graphic 20" descr="Double Tap Gesture with solid fill">
              <a:extLst>
                <a:ext uri="{FF2B5EF4-FFF2-40B4-BE49-F238E27FC236}">
                  <a16:creationId xmlns:a16="http://schemas.microsoft.com/office/drawing/2014/main" id="{FA972F3A-6F76-FD37-9AD1-5AF76B5A8D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2627" y="3832465"/>
              <a:ext cx="614671" cy="614671"/>
            </a:xfrm>
            <a:prstGeom prst="rect">
              <a:avLst/>
            </a:prstGeom>
          </p:spPr>
        </p:pic>
      </p:grpSp>
      <p:sp>
        <p:nvSpPr>
          <p:cNvPr id="23" name="Rectangle 22">
            <a:extLst>
              <a:ext uri="{FF2B5EF4-FFF2-40B4-BE49-F238E27FC236}">
                <a16:creationId xmlns:a16="http://schemas.microsoft.com/office/drawing/2014/main" id="{E465A553-2DD7-C39B-CA11-81BAB284176C}"/>
              </a:ext>
            </a:extLst>
          </p:cNvPr>
          <p:cNvSpPr/>
          <p:nvPr/>
        </p:nvSpPr>
        <p:spPr>
          <a:xfrm>
            <a:off x="4829129" y="6058565"/>
            <a:ext cx="405811" cy="28488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0A8E8F10-1530-ECD8-5916-52AFFE06C958}"/>
              </a:ext>
            </a:extLst>
          </p:cNvPr>
          <p:cNvSpPr txBox="1"/>
          <p:nvPr/>
        </p:nvSpPr>
        <p:spPr>
          <a:xfrm>
            <a:off x="4949190" y="4195643"/>
            <a:ext cx="285750" cy="307777"/>
          </a:xfrm>
          <a:prstGeom prst="rect">
            <a:avLst/>
          </a:prstGeom>
          <a:noFill/>
        </p:spPr>
        <p:txBody>
          <a:bodyPr wrap="square" rtlCol="0">
            <a:spAutoFit/>
          </a:bodyPr>
          <a:lstStyle/>
          <a:p>
            <a:r>
              <a:rPr lang="en-US" sz="1400" b="1" dirty="0">
                <a:solidFill>
                  <a:srgbClr val="002060"/>
                </a:solidFill>
              </a:rPr>
              <a:t>A</a:t>
            </a:r>
            <a:endParaRPr lang="en-IN" sz="1400" b="1" dirty="0">
              <a:solidFill>
                <a:srgbClr val="002060"/>
              </a:solidFill>
            </a:endParaRPr>
          </a:p>
        </p:txBody>
      </p:sp>
      <p:sp>
        <p:nvSpPr>
          <p:cNvPr id="25" name="TextBox 24">
            <a:extLst>
              <a:ext uri="{FF2B5EF4-FFF2-40B4-BE49-F238E27FC236}">
                <a16:creationId xmlns:a16="http://schemas.microsoft.com/office/drawing/2014/main" id="{18FC4C4A-1CEB-93AA-F9F5-2909FAA2656A}"/>
              </a:ext>
            </a:extLst>
          </p:cNvPr>
          <p:cNvSpPr txBox="1"/>
          <p:nvPr/>
        </p:nvSpPr>
        <p:spPr>
          <a:xfrm>
            <a:off x="5388725" y="6058565"/>
            <a:ext cx="302457" cy="307777"/>
          </a:xfrm>
          <a:prstGeom prst="rect">
            <a:avLst/>
          </a:prstGeom>
          <a:noFill/>
        </p:spPr>
        <p:txBody>
          <a:bodyPr wrap="square" rtlCol="0">
            <a:spAutoFit/>
          </a:bodyPr>
          <a:lstStyle/>
          <a:p>
            <a:r>
              <a:rPr lang="en-US" sz="1400" b="1" dirty="0">
                <a:solidFill>
                  <a:srgbClr val="002060"/>
                </a:solidFill>
              </a:rPr>
              <a:t>B</a:t>
            </a:r>
            <a:endParaRPr lang="en-IN" sz="1400" b="1" dirty="0">
              <a:solidFill>
                <a:srgbClr val="002060"/>
              </a:solidFill>
            </a:endParaRPr>
          </a:p>
        </p:txBody>
      </p:sp>
    </p:spTree>
    <p:extLst>
      <p:ext uri="{BB962C8B-B14F-4D97-AF65-F5344CB8AC3E}">
        <p14:creationId xmlns:p14="http://schemas.microsoft.com/office/powerpoint/2010/main" val="1049042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4" name="TextBox 3">
            <a:extLst>
              <a:ext uri="{FF2B5EF4-FFF2-40B4-BE49-F238E27FC236}">
                <a16:creationId xmlns:a16="http://schemas.microsoft.com/office/drawing/2014/main" id="{11115F2E-2BB1-B2CD-D4AC-1A885269302E}"/>
              </a:ext>
            </a:extLst>
          </p:cNvPr>
          <p:cNvSpPr txBox="1"/>
          <p:nvPr/>
        </p:nvSpPr>
        <p:spPr>
          <a:xfrm>
            <a:off x="6096000" y="3170745"/>
            <a:ext cx="5494107" cy="1323439"/>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b="0" dirty="0"/>
              <a:t>After connecting with smart devices, Tap on the Refresh button in STATUS &gt; “Current Time” row to set the current time in the device. </a:t>
            </a:r>
          </a:p>
          <a:p>
            <a:pPr marL="0" indent="0">
              <a:buNone/>
            </a:pPr>
            <a:endParaRPr lang="en-US" b="0" dirty="0"/>
          </a:p>
          <a:p>
            <a:pPr marL="0" indent="0">
              <a:buNone/>
            </a:pPr>
            <a:r>
              <a:rPr lang="en-US" b="0" dirty="0"/>
              <a:t>After a Successful set, the clock time Popup message will show.</a:t>
            </a:r>
          </a:p>
        </p:txBody>
      </p:sp>
      <p:grpSp>
        <p:nvGrpSpPr>
          <p:cNvPr id="22" name="Group 21">
            <a:extLst>
              <a:ext uri="{FF2B5EF4-FFF2-40B4-BE49-F238E27FC236}">
                <a16:creationId xmlns:a16="http://schemas.microsoft.com/office/drawing/2014/main" id="{574484F2-FFCC-740C-3A67-499FD6E8B524}"/>
              </a:ext>
            </a:extLst>
          </p:cNvPr>
          <p:cNvGrpSpPr/>
          <p:nvPr/>
        </p:nvGrpSpPr>
        <p:grpSpPr>
          <a:xfrm>
            <a:off x="555064" y="1315131"/>
            <a:ext cx="2265601" cy="5034668"/>
            <a:chOff x="555065" y="1308781"/>
            <a:chExt cx="2265601" cy="5034668"/>
          </a:xfrm>
        </p:grpSpPr>
        <p:grpSp>
          <p:nvGrpSpPr>
            <p:cNvPr id="18" name="Group 17">
              <a:extLst>
                <a:ext uri="{FF2B5EF4-FFF2-40B4-BE49-F238E27FC236}">
                  <a16:creationId xmlns:a16="http://schemas.microsoft.com/office/drawing/2014/main" id="{0DC94825-E2ED-F4DE-5F42-EB4F4690B314}"/>
                </a:ext>
              </a:extLst>
            </p:cNvPr>
            <p:cNvGrpSpPr/>
            <p:nvPr/>
          </p:nvGrpSpPr>
          <p:grpSpPr>
            <a:xfrm>
              <a:off x="555065" y="1308781"/>
              <a:ext cx="2265601" cy="5034668"/>
              <a:chOff x="604491" y="1542698"/>
              <a:chExt cx="2265601" cy="5034668"/>
            </a:xfrm>
          </p:grpSpPr>
          <p:pic>
            <p:nvPicPr>
              <p:cNvPr id="19" name="Picture 18">
                <a:extLst>
                  <a:ext uri="{FF2B5EF4-FFF2-40B4-BE49-F238E27FC236}">
                    <a16:creationId xmlns:a16="http://schemas.microsoft.com/office/drawing/2014/main" id="{235CA642-842F-9A25-D583-10490F28E5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491" y="1542698"/>
                <a:ext cx="2265601" cy="5034668"/>
              </a:xfrm>
              <a:prstGeom prst="rect">
                <a:avLst/>
              </a:prstGeom>
              <a:ln w="19050">
                <a:solidFill>
                  <a:srgbClr val="002060"/>
                </a:solidFill>
              </a:ln>
            </p:spPr>
          </p:pic>
          <p:sp>
            <p:nvSpPr>
              <p:cNvPr id="20" name="Rectangle 19">
                <a:extLst>
                  <a:ext uri="{FF2B5EF4-FFF2-40B4-BE49-F238E27FC236}">
                    <a16:creationId xmlns:a16="http://schemas.microsoft.com/office/drawing/2014/main" id="{9B1C8EEF-A854-5955-A9FE-CA7A19E9ED13}"/>
                  </a:ext>
                </a:extLst>
              </p:cNvPr>
              <p:cNvSpPr/>
              <p:nvPr/>
            </p:nvSpPr>
            <p:spPr>
              <a:xfrm flipV="1">
                <a:off x="651321" y="3044369"/>
                <a:ext cx="2171939" cy="32009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Graphic 20" descr="Double Tap Gesture with solid fill">
              <a:extLst>
                <a:ext uri="{FF2B5EF4-FFF2-40B4-BE49-F238E27FC236}">
                  <a16:creationId xmlns:a16="http://schemas.microsoft.com/office/drawing/2014/main" id="{FA972F3A-6F76-FD37-9AD1-5AF76B5A8D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00566" y="2935384"/>
              <a:ext cx="320098" cy="320098"/>
            </a:xfrm>
            <a:prstGeom prst="rect">
              <a:avLst/>
            </a:prstGeom>
          </p:spPr>
        </p:pic>
      </p:grpSp>
      <p:sp>
        <p:nvSpPr>
          <p:cNvPr id="5" name="Title 1">
            <a:extLst>
              <a:ext uri="{FF2B5EF4-FFF2-40B4-BE49-F238E27FC236}">
                <a16:creationId xmlns:a16="http://schemas.microsoft.com/office/drawing/2014/main" id="{66F46ADE-A6EB-D71A-631E-D74E20F41799}"/>
              </a:ext>
            </a:extLst>
          </p:cNvPr>
          <p:cNvSpPr txBox="1">
            <a:spLocks/>
          </p:cNvSpPr>
          <p:nvPr/>
        </p:nvSpPr>
        <p:spPr>
          <a:xfrm>
            <a:off x="231937" y="152179"/>
            <a:ext cx="10515600" cy="53991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sz="3600" b="1" dirty="0">
                <a:solidFill>
                  <a:srgbClr val="FFC000"/>
                </a:solidFill>
              </a:rPr>
              <a:t>Configuration - </a:t>
            </a:r>
            <a:r>
              <a:rPr lang="en-MY" sz="2700" b="1" dirty="0">
                <a:solidFill>
                  <a:srgbClr val="FFC000"/>
                </a:solidFill>
              </a:rPr>
              <a:t>Set Current Date Time</a:t>
            </a:r>
            <a:endParaRPr lang="en-MY" sz="3600" b="1" dirty="0">
              <a:solidFill>
                <a:srgbClr val="FFC000"/>
              </a:solidFill>
            </a:endParaRPr>
          </a:p>
        </p:txBody>
      </p:sp>
      <p:pic>
        <p:nvPicPr>
          <p:cNvPr id="7" name="Picture 6">
            <a:extLst>
              <a:ext uri="{FF2B5EF4-FFF2-40B4-BE49-F238E27FC236}">
                <a16:creationId xmlns:a16="http://schemas.microsoft.com/office/drawing/2014/main" id="{8E1829AD-3E0A-A75B-3FC7-8142A111477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69085" y="1317792"/>
            <a:ext cx="2265601" cy="5029346"/>
          </a:xfrm>
          <a:prstGeom prst="rect">
            <a:avLst/>
          </a:prstGeom>
          <a:ln w="19050">
            <a:solidFill>
              <a:srgbClr val="002060"/>
            </a:solidFill>
          </a:ln>
        </p:spPr>
      </p:pic>
      <p:sp>
        <p:nvSpPr>
          <p:cNvPr id="9" name="Rectangle 8">
            <a:extLst>
              <a:ext uri="{FF2B5EF4-FFF2-40B4-BE49-F238E27FC236}">
                <a16:creationId xmlns:a16="http://schemas.microsoft.com/office/drawing/2014/main" id="{27FFBA36-9BB9-53CE-5513-D02107EDE3CA}"/>
              </a:ext>
            </a:extLst>
          </p:cNvPr>
          <p:cNvSpPr/>
          <p:nvPr/>
        </p:nvSpPr>
        <p:spPr>
          <a:xfrm flipV="1">
            <a:off x="3262747" y="5540208"/>
            <a:ext cx="2048393" cy="51007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0694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itle 1">
            <a:extLst>
              <a:ext uri="{FF2B5EF4-FFF2-40B4-BE49-F238E27FC236}">
                <a16:creationId xmlns:a16="http://schemas.microsoft.com/office/drawing/2014/main" id="{DC59A25C-7100-BCD4-D626-9A43445AF942}"/>
              </a:ext>
            </a:extLst>
          </p:cNvPr>
          <p:cNvSpPr txBox="1">
            <a:spLocks/>
          </p:cNvSpPr>
          <p:nvPr/>
        </p:nvSpPr>
        <p:spPr>
          <a:xfrm>
            <a:off x="3910803" y="1578217"/>
            <a:ext cx="10515600" cy="5399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MY" sz="2400" b="1" dirty="0">
              <a:solidFill>
                <a:srgbClr val="FFC000"/>
              </a:solidFill>
            </a:endParaRPr>
          </a:p>
        </p:txBody>
      </p:sp>
      <p:sp>
        <p:nvSpPr>
          <p:cNvPr id="4" name="TextBox 3">
            <a:extLst>
              <a:ext uri="{FF2B5EF4-FFF2-40B4-BE49-F238E27FC236}">
                <a16:creationId xmlns:a16="http://schemas.microsoft.com/office/drawing/2014/main" id="{11115F2E-2BB1-B2CD-D4AC-1A885269302E}"/>
              </a:ext>
            </a:extLst>
          </p:cNvPr>
          <p:cNvSpPr txBox="1"/>
          <p:nvPr/>
        </p:nvSpPr>
        <p:spPr>
          <a:xfrm>
            <a:off x="5489737" y="2924524"/>
            <a:ext cx="6097772" cy="1815882"/>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dirty="0"/>
              <a:t>Enable/Disable iBeacon Frame</a:t>
            </a:r>
          </a:p>
          <a:p>
            <a:pPr marL="0" indent="0">
              <a:buNone/>
            </a:pPr>
            <a:endParaRPr lang="en-US" b="0" dirty="0"/>
          </a:p>
          <a:p>
            <a:pPr marL="0" indent="0">
              <a:buNone/>
            </a:pPr>
            <a:r>
              <a:rPr lang="en-US" b="0" dirty="0"/>
              <a:t>Toggle button to Enable iBeacon row to enable or disable the iBeacon frame in the IBeacon Raw.</a:t>
            </a:r>
          </a:p>
          <a:p>
            <a:pPr marL="0" indent="0">
              <a:buNone/>
            </a:pPr>
            <a:endParaRPr lang="en-US" b="0" dirty="0"/>
          </a:p>
          <a:p>
            <a:pPr marL="0" indent="0">
              <a:buNone/>
            </a:pPr>
            <a:r>
              <a:rPr lang="en-US" sz="1600" b="0" dirty="0"/>
              <a:t>After changing the values, press the SAVE button at the bottom to save it on the device.</a:t>
            </a:r>
            <a:endParaRPr lang="en-US" b="0" dirty="0"/>
          </a:p>
        </p:txBody>
      </p:sp>
      <p:sp>
        <p:nvSpPr>
          <p:cNvPr id="3" name="Title 1">
            <a:extLst>
              <a:ext uri="{FF2B5EF4-FFF2-40B4-BE49-F238E27FC236}">
                <a16:creationId xmlns:a16="http://schemas.microsoft.com/office/drawing/2014/main" id="{8ED1D488-F354-A3B0-9280-B6AA591BEE76}"/>
              </a:ext>
            </a:extLst>
          </p:cNvPr>
          <p:cNvSpPr txBox="1">
            <a:spLocks/>
          </p:cNvSpPr>
          <p:nvPr/>
        </p:nvSpPr>
        <p:spPr>
          <a:xfrm>
            <a:off x="338263" y="650764"/>
            <a:ext cx="10515600" cy="5399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MY" sz="1800" b="1" dirty="0">
              <a:solidFill>
                <a:srgbClr val="FFC000"/>
              </a:solidFill>
            </a:endParaRPr>
          </a:p>
        </p:txBody>
      </p:sp>
      <p:sp>
        <p:nvSpPr>
          <p:cNvPr id="5" name="Title 1">
            <a:extLst>
              <a:ext uri="{FF2B5EF4-FFF2-40B4-BE49-F238E27FC236}">
                <a16:creationId xmlns:a16="http://schemas.microsoft.com/office/drawing/2014/main" id="{89E75274-C3E6-868D-20C6-920E314EA707}"/>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Configuration - </a:t>
            </a:r>
            <a:r>
              <a:rPr lang="en-MY" sz="2700" b="1" dirty="0">
                <a:solidFill>
                  <a:srgbClr val="FFC000"/>
                </a:solidFill>
              </a:rPr>
              <a:t>Set IBeacon Parameters</a:t>
            </a:r>
            <a:endParaRPr lang="en-MY" sz="3600" b="1" dirty="0">
              <a:solidFill>
                <a:srgbClr val="FFC000"/>
              </a:solidFill>
            </a:endParaRPr>
          </a:p>
        </p:txBody>
      </p:sp>
      <p:grpSp>
        <p:nvGrpSpPr>
          <p:cNvPr id="10" name="Group 9">
            <a:extLst>
              <a:ext uri="{FF2B5EF4-FFF2-40B4-BE49-F238E27FC236}">
                <a16:creationId xmlns:a16="http://schemas.microsoft.com/office/drawing/2014/main" id="{193FE40D-C35A-4F78-6DDC-BFC127BF302D}"/>
              </a:ext>
            </a:extLst>
          </p:cNvPr>
          <p:cNvGrpSpPr/>
          <p:nvPr/>
        </p:nvGrpSpPr>
        <p:grpSpPr>
          <a:xfrm>
            <a:off x="1205059" y="1315131"/>
            <a:ext cx="2265600" cy="5034668"/>
            <a:chOff x="604491" y="1542698"/>
            <a:chExt cx="2265600" cy="5034668"/>
          </a:xfrm>
        </p:grpSpPr>
        <p:pic>
          <p:nvPicPr>
            <p:cNvPr id="12" name="Picture 11">
              <a:extLst>
                <a:ext uri="{FF2B5EF4-FFF2-40B4-BE49-F238E27FC236}">
                  <a16:creationId xmlns:a16="http://schemas.microsoft.com/office/drawing/2014/main" id="{74CA0D0A-A9A6-165B-2AD2-AA4DA7C7BB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491" y="1542698"/>
              <a:ext cx="2265600" cy="5034668"/>
            </a:xfrm>
            <a:prstGeom prst="rect">
              <a:avLst/>
            </a:prstGeom>
            <a:ln w="19050">
              <a:solidFill>
                <a:srgbClr val="002060"/>
              </a:solidFill>
            </a:ln>
          </p:spPr>
        </p:pic>
        <p:sp>
          <p:nvSpPr>
            <p:cNvPr id="13" name="Rectangle 12">
              <a:extLst>
                <a:ext uri="{FF2B5EF4-FFF2-40B4-BE49-F238E27FC236}">
                  <a16:creationId xmlns:a16="http://schemas.microsoft.com/office/drawing/2014/main" id="{259CE045-836F-78C6-B070-DCF3DD71E1D2}"/>
                </a:ext>
              </a:extLst>
            </p:cNvPr>
            <p:cNvSpPr/>
            <p:nvPr/>
          </p:nvSpPr>
          <p:spPr>
            <a:xfrm flipV="1">
              <a:off x="651321" y="2345699"/>
              <a:ext cx="2171939" cy="23930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3054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pSp>
        <p:nvGrpSpPr>
          <p:cNvPr id="22" name="Group 21">
            <a:extLst>
              <a:ext uri="{FF2B5EF4-FFF2-40B4-BE49-F238E27FC236}">
                <a16:creationId xmlns:a16="http://schemas.microsoft.com/office/drawing/2014/main" id="{574484F2-FFCC-740C-3A67-499FD6E8B524}"/>
              </a:ext>
            </a:extLst>
          </p:cNvPr>
          <p:cNvGrpSpPr/>
          <p:nvPr/>
        </p:nvGrpSpPr>
        <p:grpSpPr>
          <a:xfrm>
            <a:off x="555064" y="1315131"/>
            <a:ext cx="2265600" cy="5034668"/>
            <a:chOff x="555065" y="1308781"/>
            <a:chExt cx="2265600" cy="5034668"/>
          </a:xfrm>
        </p:grpSpPr>
        <p:grpSp>
          <p:nvGrpSpPr>
            <p:cNvPr id="18" name="Group 17">
              <a:extLst>
                <a:ext uri="{FF2B5EF4-FFF2-40B4-BE49-F238E27FC236}">
                  <a16:creationId xmlns:a16="http://schemas.microsoft.com/office/drawing/2014/main" id="{0DC94825-E2ED-F4DE-5F42-EB4F4690B314}"/>
                </a:ext>
              </a:extLst>
            </p:cNvPr>
            <p:cNvGrpSpPr/>
            <p:nvPr/>
          </p:nvGrpSpPr>
          <p:grpSpPr>
            <a:xfrm>
              <a:off x="555065" y="1308781"/>
              <a:ext cx="2265600" cy="5034668"/>
              <a:chOff x="604491" y="1542698"/>
              <a:chExt cx="2265600" cy="5034668"/>
            </a:xfrm>
          </p:grpSpPr>
          <p:pic>
            <p:nvPicPr>
              <p:cNvPr id="19" name="Picture 18">
                <a:extLst>
                  <a:ext uri="{FF2B5EF4-FFF2-40B4-BE49-F238E27FC236}">
                    <a16:creationId xmlns:a16="http://schemas.microsoft.com/office/drawing/2014/main" id="{235CA642-842F-9A25-D583-10490F28E5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491" y="1542698"/>
                <a:ext cx="2265600" cy="5034668"/>
              </a:xfrm>
              <a:prstGeom prst="rect">
                <a:avLst/>
              </a:prstGeom>
              <a:ln w="19050">
                <a:solidFill>
                  <a:srgbClr val="002060"/>
                </a:solidFill>
              </a:ln>
            </p:spPr>
          </p:pic>
          <p:sp>
            <p:nvSpPr>
              <p:cNvPr id="20" name="Rectangle 19">
                <a:extLst>
                  <a:ext uri="{FF2B5EF4-FFF2-40B4-BE49-F238E27FC236}">
                    <a16:creationId xmlns:a16="http://schemas.microsoft.com/office/drawing/2014/main" id="{9B1C8EEF-A854-5955-A9FE-CA7A19E9ED13}"/>
                  </a:ext>
                </a:extLst>
              </p:cNvPr>
              <p:cNvSpPr/>
              <p:nvPr/>
            </p:nvSpPr>
            <p:spPr>
              <a:xfrm flipV="1">
                <a:off x="651321" y="2637391"/>
                <a:ext cx="2171939" cy="18097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Graphic 20" descr="Double Tap Gesture with solid fill">
              <a:extLst>
                <a:ext uri="{FF2B5EF4-FFF2-40B4-BE49-F238E27FC236}">
                  <a16:creationId xmlns:a16="http://schemas.microsoft.com/office/drawing/2014/main" id="{FA972F3A-6F76-FD37-9AD1-5AF76B5A8D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141" y="2424401"/>
              <a:ext cx="320098" cy="320098"/>
            </a:xfrm>
            <a:prstGeom prst="rect">
              <a:avLst/>
            </a:prstGeom>
          </p:spPr>
        </p:pic>
      </p:grpSp>
      <p:pic>
        <p:nvPicPr>
          <p:cNvPr id="7" name="Picture 6">
            <a:extLst>
              <a:ext uri="{FF2B5EF4-FFF2-40B4-BE49-F238E27FC236}">
                <a16:creationId xmlns:a16="http://schemas.microsoft.com/office/drawing/2014/main" id="{8E1829AD-3E0A-A75B-3FC7-8142A111477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70283" y="1317792"/>
            <a:ext cx="2263205" cy="5029346"/>
          </a:xfrm>
          <a:prstGeom prst="rect">
            <a:avLst/>
          </a:prstGeom>
          <a:ln w="19050">
            <a:solidFill>
              <a:srgbClr val="002060"/>
            </a:solidFill>
          </a:ln>
        </p:spPr>
      </p:pic>
      <p:sp>
        <p:nvSpPr>
          <p:cNvPr id="9" name="Rectangle 8">
            <a:extLst>
              <a:ext uri="{FF2B5EF4-FFF2-40B4-BE49-F238E27FC236}">
                <a16:creationId xmlns:a16="http://schemas.microsoft.com/office/drawing/2014/main" id="{27FFBA36-9BB9-53CE-5513-D02107EDE3CA}"/>
              </a:ext>
            </a:extLst>
          </p:cNvPr>
          <p:cNvSpPr/>
          <p:nvPr/>
        </p:nvSpPr>
        <p:spPr>
          <a:xfrm flipV="1">
            <a:off x="4542907" y="4213829"/>
            <a:ext cx="493913" cy="2787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D7FAA38-78D6-98E3-FE23-624FDCA02340}"/>
              </a:ext>
            </a:extLst>
          </p:cNvPr>
          <p:cNvSpPr txBox="1"/>
          <p:nvPr/>
        </p:nvSpPr>
        <p:spPr>
          <a:xfrm>
            <a:off x="6096000" y="2274838"/>
            <a:ext cx="5467793" cy="2308324"/>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dirty="0"/>
              <a:t>Set UUID</a:t>
            </a:r>
          </a:p>
          <a:p>
            <a:pPr marL="0" indent="0">
              <a:buNone/>
            </a:pPr>
            <a:endParaRPr lang="en-US" b="0" dirty="0"/>
          </a:p>
          <a:p>
            <a:pPr marL="0" indent="0">
              <a:buNone/>
            </a:pPr>
            <a:r>
              <a:rPr lang="en-US" b="0" dirty="0"/>
              <a:t>After connection, as shown in the figure, below the iBeacon bar touch on the UUID row.</a:t>
            </a:r>
          </a:p>
          <a:p>
            <a:pPr marL="0" indent="0">
              <a:buNone/>
            </a:pPr>
            <a:endParaRPr lang="en-US" b="0" dirty="0"/>
          </a:p>
          <a:p>
            <a:pPr marL="0" indent="0">
              <a:buNone/>
            </a:pPr>
            <a:r>
              <a:rPr lang="en-US" b="0" dirty="0"/>
              <a:t>Enter a 16-byte UUID and press “Set”. </a:t>
            </a:r>
          </a:p>
          <a:p>
            <a:pPr marL="0" indent="0">
              <a:buNone/>
            </a:pPr>
            <a:endParaRPr lang="en-US" b="0" dirty="0"/>
          </a:p>
          <a:p>
            <a:pPr marL="0" indent="0">
              <a:buNone/>
            </a:pPr>
            <a:r>
              <a:rPr lang="en-US" sz="1600" b="0" dirty="0"/>
              <a:t>After changing the values, press the SAVE button at the bottom to save it on the device.</a:t>
            </a:r>
            <a:endParaRPr lang="en-US" b="0" dirty="0"/>
          </a:p>
        </p:txBody>
      </p:sp>
      <p:sp>
        <p:nvSpPr>
          <p:cNvPr id="3" name="Rectangle 2">
            <a:extLst>
              <a:ext uri="{FF2B5EF4-FFF2-40B4-BE49-F238E27FC236}">
                <a16:creationId xmlns:a16="http://schemas.microsoft.com/office/drawing/2014/main" id="{89E6AF1A-DE95-1CE0-AFA0-84B67B94C9FD}"/>
              </a:ext>
            </a:extLst>
          </p:cNvPr>
          <p:cNvSpPr/>
          <p:nvPr/>
        </p:nvSpPr>
        <p:spPr>
          <a:xfrm flipV="1">
            <a:off x="4869180" y="6067990"/>
            <a:ext cx="335280" cy="27879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4492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pSp>
        <p:nvGrpSpPr>
          <p:cNvPr id="22" name="Group 21">
            <a:extLst>
              <a:ext uri="{FF2B5EF4-FFF2-40B4-BE49-F238E27FC236}">
                <a16:creationId xmlns:a16="http://schemas.microsoft.com/office/drawing/2014/main" id="{574484F2-FFCC-740C-3A67-499FD6E8B524}"/>
              </a:ext>
            </a:extLst>
          </p:cNvPr>
          <p:cNvGrpSpPr/>
          <p:nvPr/>
        </p:nvGrpSpPr>
        <p:grpSpPr>
          <a:xfrm>
            <a:off x="555064" y="1315131"/>
            <a:ext cx="2265600" cy="5034668"/>
            <a:chOff x="555065" y="1308781"/>
            <a:chExt cx="2265600" cy="5034668"/>
          </a:xfrm>
        </p:grpSpPr>
        <p:grpSp>
          <p:nvGrpSpPr>
            <p:cNvPr id="18" name="Group 17">
              <a:extLst>
                <a:ext uri="{FF2B5EF4-FFF2-40B4-BE49-F238E27FC236}">
                  <a16:creationId xmlns:a16="http://schemas.microsoft.com/office/drawing/2014/main" id="{0DC94825-E2ED-F4DE-5F42-EB4F4690B314}"/>
                </a:ext>
              </a:extLst>
            </p:cNvPr>
            <p:cNvGrpSpPr/>
            <p:nvPr/>
          </p:nvGrpSpPr>
          <p:grpSpPr>
            <a:xfrm>
              <a:off x="555065" y="1308781"/>
              <a:ext cx="2265600" cy="5034668"/>
              <a:chOff x="604491" y="1542698"/>
              <a:chExt cx="2265600" cy="5034668"/>
            </a:xfrm>
          </p:grpSpPr>
          <p:pic>
            <p:nvPicPr>
              <p:cNvPr id="19" name="Picture 18">
                <a:extLst>
                  <a:ext uri="{FF2B5EF4-FFF2-40B4-BE49-F238E27FC236}">
                    <a16:creationId xmlns:a16="http://schemas.microsoft.com/office/drawing/2014/main" id="{235CA642-842F-9A25-D583-10490F28E5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491" y="1542698"/>
                <a:ext cx="2265600" cy="5034668"/>
              </a:xfrm>
              <a:prstGeom prst="rect">
                <a:avLst/>
              </a:prstGeom>
              <a:ln w="19050">
                <a:solidFill>
                  <a:srgbClr val="002060"/>
                </a:solidFill>
              </a:ln>
            </p:spPr>
          </p:pic>
          <p:sp>
            <p:nvSpPr>
              <p:cNvPr id="20" name="Rectangle 19">
                <a:extLst>
                  <a:ext uri="{FF2B5EF4-FFF2-40B4-BE49-F238E27FC236}">
                    <a16:creationId xmlns:a16="http://schemas.microsoft.com/office/drawing/2014/main" id="{9B1C8EEF-A854-5955-A9FE-CA7A19E9ED13}"/>
                  </a:ext>
                </a:extLst>
              </p:cNvPr>
              <p:cNvSpPr/>
              <p:nvPr/>
            </p:nvSpPr>
            <p:spPr>
              <a:xfrm flipV="1">
                <a:off x="677634" y="2873611"/>
                <a:ext cx="2171939" cy="18097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Graphic 20" descr="Double Tap Gesture with solid fill">
              <a:extLst>
                <a:ext uri="{FF2B5EF4-FFF2-40B4-BE49-F238E27FC236}">
                  <a16:creationId xmlns:a16="http://schemas.microsoft.com/office/drawing/2014/main" id="{FA972F3A-6F76-FD37-9AD1-5AF76B5A8D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454" y="2660621"/>
              <a:ext cx="320098" cy="320098"/>
            </a:xfrm>
            <a:prstGeom prst="rect">
              <a:avLst/>
            </a:prstGeom>
          </p:spPr>
        </p:pic>
      </p:grpSp>
      <p:pic>
        <p:nvPicPr>
          <p:cNvPr id="7" name="Picture 6">
            <a:extLst>
              <a:ext uri="{FF2B5EF4-FFF2-40B4-BE49-F238E27FC236}">
                <a16:creationId xmlns:a16="http://schemas.microsoft.com/office/drawing/2014/main" id="{8E1829AD-3E0A-A75B-3FC7-8142A111477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70283" y="1317793"/>
            <a:ext cx="2263205" cy="5029344"/>
          </a:xfrm>
          <a:prstGeom prst="rect">
            <a:avLst/>
          </a:prstGeom>
          <a:ln w="19050">
            <a:solidFill>
              <a:srgbClr val="002060"/>
            </a:solidFill>
          </a:ln>
        </p:spPr>
      </p:pic>
      <p:sp>
        <p:nvSpPr>
          <p:cNvPr id="9" name="Rectangle 8">
            <a:extLst>
              <a:ext uri="{FF2B5EF4-FFF2-40B4-BE49-F238E27FC236}">
                <a16:creationId xmlns:a16="http://schemas.microsoft.com/office/drawing/2014/main" id="{27FFBA36-9BB9-53CE-5513-D02107EDE3CA}"/>
              </a:ext>
            </a:extLst>
          </p:cNvPr>
          <p:cNvSpPr/>
          <p:nvPr/>
        </p:nvSpPr>
        <p:spPr>
          <a:xfrm flipV="1">
            <a:off x="4542907" y="4213829"/>
            <a:ext cx="493913" cy="2787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D7FAA38-78D6-98E3-FE23-624FDCA02340}"/>
              </a:ext>
            </a:extLst>
          </p:cNvPr>
          <p:cNvSpPr txBox="1"/>
          <p:nvPr/>
        </p:nvSpPr>
        <p:spPr>
          <a:xfrm>
            <a:off x="6096000" y="2274838"/>
            <a:ext cx="5467793" cy="2554545"/>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dirty="0"/>
              <a:t>Set Major</a:t>
            </a:r>
          </a:p>
          <a:p>
            <a:pPr marL="0" indent="0">
              <a:buNone/>
            </a:pPr>
            <a:endParaRPr lang="en-US" b="0" dirty="0"/>
          </a:p>
          <a:p>
            <a:pPr marL="0" indent="0">
              <a:buNone/>
            </a:pPr>
            <a:r>
              <a:rPr lang="en-US" b="0" dirty="0"/>
              <a:t>After connection, as shown in the figure, below the iBeacon bar, there is a row for Major. Click on any row and write the value as shown below. </a:t>
            </a:r>
          </a:p>
          <a:p>
            <a:pPr marL="0" indent="0">
              <a:buNone/>
            </a:pPr>
            <a:endParaRPr lang="en-US" b="0" dirty="0"/>
          </a:p>
          <a:p>
            <a:pPr marL="0" indent="0">
              <a:buNone/>
            </a:pPr>
            <a:r>
              <a:rPr lang="en-US" b="0" dirty="0"/>
              <a:t>Enter the value and press “Set”. </a:t>
            </a:r>
          </a:p>
          <a:p>
            <a:pPr marL="0" indent="0">
              <a:buNone/>
            </a:pPr>
            <a:endParaRPr lang="en-US" b="0" dirty="0"/>
          </a:p>
          <a:p>
            <a:pPr marL="0" indent="0">
              <a:buNone/>
            </a:pPr>
            <a:r>
              <a:rPr lang="en-US" b="0" dirty="0"/>
              <a:t>After changing the values, press the SAVE button at the bottom to save it on the device.</a:t>
            </a:r>
          </a:p>
        </p:txBody>
      </p:sp>
      <p:sp>
        <p:nvSpPr>
          <p:cNvPr id="3" name="Rectangle 2">
            <a:extLst>
              <a:ext uri="{FF2B5EF4-FFF2-40B4-BE49-F238E27FC236}">
                <a16:creationId xmlns:a16="http://schemas.microsoft.com/office/drawing/2014/main" id="{89E6AF1A-DE95-1CE0-AFA0-84B67B94C9FD}"/>
              </a:ext>
            </a:extLst>
          </p:cNvPr>
          <p:cNvSpPr/>
          <p:nvPr/>
        </p:nvSpPr>
        <p:spPr>
          <a:xfrm flipV="1">
            <a:off x="4869180" y="6067990"/>
            <a:ext cx="335280" cy="27879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2808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pSp>
        <p:nvGrpSpPr>
          <p:cNvPr id="22" name="Group 21">
            <a:extLst>
              <a:ext uri="{FF2B5EF4-FFF2-40B4-BE49-F238E27FC236}">
                <a16:creationId xmlns:a16="http://schemas.microsoft.com/office/drawing/2014/main" id="{574484F2-FFCC-740C-3A67-499FD6E8B524}"/>
              </a:ext>
            </a:extLst>
          </p:cNvPr>
          <p:cNvGrpSpPr/>
          <p:nvPr/>
        </p:nvGrpSpPr>
        <p:grpSpPr>
          <a:xfrm>
            <a:off x="555064" y="1315131"/>
            <a:ext cx="2265600" cy="5034668"/>
            <a:chOff x="555065" y="1308781"/>
            <a:chExt cx="2265600" cy="5034668"/>
          </a:xfrm>
        </p:grpSpPr>
        <p:grpSp>
          <p:nvGrpSpPr>
            <p:cNvPr id="18" name="Group 17">
              <a:extLst>
                <a:ext uri="{FF2B5EF4-FFF2-40B4-BE49-F238E27FC236}">
                  <a16:creationId xmlns:a16="http://schemas.microsoft.com/office/drawing/2014/main" id="{0DC94825-E2ED-F4DE-5F42-EB4F4690B314}"/>
                </a:ext>
              </a:extLst>
            </p:cNvPr>
            <p:cNvGrpSpPr/>
            <p:nvPr/>
          </p:nvGrpSpPr>
          <p:grpSpPr>
            <a:xfrm>
              <a:off x="555065" y="1308781"/>
              <a:ext cx="2265600" cy="5034668"/>
              <a:chOff x="604491" y="1542698"/>
              <a:chExt cx="2265600" cy="5034668"/>
            </a:xfrm>
          </p:grpSpPr>
          <p:pic>
            <p:nvPicPr>
              <p:cNvPr id="19" name="Picture 18">
                <a:extLst>
                  <a:ext uri="{FF2B5EF4-FFF2-40B4-BE49-F238E27FC236}">
                    <a16:creationId xmlns:a16="http://schemas.microsoft.com/office/drawing/2014/main" id="{235CA642-842F-9A25-D583-10490F28E5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491" y="1542698"/>
                <a:ext cx="2265600" cy="5034668"/>
              </a:xfrm>
              <a:prstGeom prst="rect">
                <a:avLst/>
              </a:prstGeom>
              <a:ln w="19050">
                <a:solidFill>
                  <a:srgbClr val="002060"/>
                </a:solidFill>
              </a:ln>
            </p:spPr>
          </p:pic>
          <p:sp>
            <p:nvSpPr>
              <p:cNvPr id="20" name="Rectangle 19">
                <a:extLst>
                  <a:ext uri="{FF2B5EF4-FFF2-40B4-BE49-F238E27FC236}">
                    <a16:creationId xmlns:a16="http://schemas.microsoft.com/office/drawing/2014/main" id="{9B1C8EEF-A854-5955-A9FE-CA7A19E9ED13}"/>
                  </a:ext>
                </a:extLst>
              </p:cNvPr>
              <p:cNvSpPr/>
              <p:nvPr/>
            </p:nvSpPr>
            <p:spPr>
              <a:xfrm flipV="1">
                <a:off x="677634" y="3113641"/>
                <a:ext cx="2171939" cy="18097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Graphic 20" descr="Double Tap Gesture with solid fill">
              <a:extLst>
                <a:ext uri="{FF2B5EF4-FFF2-40B4-BE49-F238E27FC236}">
                  <a16:creationId xmlns:a16="http://schemas.microsoft.com/office/drawing/2014/main" id="{FA972F3A-6F76-FD37-9AD1-5AF76B5A8D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454" y="2900651"/>
              <a:ext cx="320098" cy="320098"/>
            </a:xfrm>
            <a:prstGeom prst="rect">
              <a:avLst/>
            </a:prstGeom>
          </p:spPr>
        </p:pic>
      </p:grpSp>
      <p:pic>
        <p:nvPicPr>
          <p:cNvPr id="7" name="Picture 6">
            <a:extLst>
              <a:ext uri="{FF2B5EF4-FFF2-40B4-BE49-F238E27FC236}">
                <a16:creationId xmlns:a16="http://schemas.microsoft.com/office/drawing/2014/main" id="{8E1829AD-3E0A-A75B-3FC7-8142A111477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70283" y="1317793"/>
            <a:ext cx="2263205" cy="5029344"/>
          </a:xfrm>
          <a:prstGeom prst="rect">
            <a:avLst/>
          </a:prstGeom>
          <a:ln w="19050">
            <a:solidFill>
              <a:srgbClr val="002060"/>
            </a:solidFill>
          </a:ln>
        </p:spPr>
      </p:pic>
      <p:sp>
        <p:nvSpPr>
          <p:cNvPr id="9" name="Rectangle 8">
            <a:extLst>
              <a:ext uri="{FF2B5EF4-FFF2-40B4-BE49-F238E27FC236}">
                <a16:creationId xmlns:a16="http://schemas.microsoft.com/office/drawing/2014/main" id="{27FFBA36-9BB9-53CE-5513-D02107EDE3CA}"/>
              </a:ext>
            </a:extLst>
          </p:cNvPr>
          <p:cNvSpPr/>
          <p:nvPr/>
        </p:nvSpPr>
        <p:spPr>
          <a:xfrm flipV="1">
            <a:off x="4542907" y="4213829"/>
            <a:ext cx="493913" cy="2787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D7FAA38-78D6-98E3-FE23-624FDCA02340}"/>
              </a:ext>
            </a:extLst>
          </p:cNvPr>
          <p:cNvSpPr txBox="1"/>
          <p:nvPr/>
        </p:nvSpPr>
        <p:spPr>
          <a:xfrm>
            <a:off x="6096000" y="2274838"/>
            <a:ext cx="5467793" cy="2554545"/>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dirty="0"/>
              <a:t>Set Minor</a:t>
            </a:r>
          </a:p>
          <a:p>
            <a:pPr marL="0" indent="0">
              <a:buNone/>
            </a:pPr>
            <a:endParaRPr lang="en-US" b="0" dirty="0"/>
          </a:p>
          <a:p>
            <a:pPr marL="0" indent="0">
              <a:buNone/>
            </a:pPr>
            <a:r>
              <a:rPr lang="en-US" b="0" dirty="0"/>
              <a:t>After connection, as shown in the figure, below the iBeacon bar, there is a row for Minor. Click on any row and write the value as shown below. </a:t>
            </a:r>
          </a:p>
          <a:p>
            <a:pPr marL="0" indent="0">
              <a:buNone/>
            </a:pPr>
            <a:endParaRPr lang="en-US" b="0" dirty="0"/>
          </a:p>
          <a:p>
            <a:pPr marL="0" indent="0">
              <a:buNone/>
            </a:pPr>
            <a:r>
              <a:rPr lang="en-US" b="0" dirty="0"/>
              <a:t>Enter the value and press “Set”. </a:t>
            </a:r>
          </a:p>
          <a:p>
            <a:pPr marL="0" indent="0">
              <a:buNone/>
            </a:pPr>
            <a:endParaRPr lang="en-US" b="0" dirty="0"/>
          </a:p>
          <a:p>
            <a:pPr marL="0" indent="0">
              <a:buNone/>
            </a:pPr>
            <a:r>
              <a:rPr lang="en-US" b="0" dirty="0"/>
              <a:t>After changing the values, press the SAVE button at the bottom to save it on the device.</a:t>
            </a:r>
          </a:p>
        </p:txBody>
      </p:sp>
      <p:sp>
        <p:nvSpPr>
          <p:cNvPr id="3" name="Rectangle 2">
            <a:extLst>
              <a:ext uri="{FF2B5EF4-FFF2-40B4-BE49-F238E27FC236}">
                <a16:creationId xmlns:a16="http://schemas.microsoft.com/office/drawing/2014/main" id="{89E6AF1A-DE95-1CE0-AFA0-84B67B94C9FD}"/>
              </a:ext>
            </a:extLst>
          </p:cNvPr>
          <p:cNvSpPr/>
          <p:nvPr/>
        </p:nvSpPr>
        <p:spPr>
          <a:xfrm flipV="1">
            <a:off x="4869180" y="6067990"/>
            <a:ext cx="335280" cy="27879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3971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itle 1">
            <a:extLst>
              <a:ext uri="{FF2B5EF4-FFF2-40B4-BE49-F238E27FC236}">
                <a16:creationId xmlns:a16="http://schemas.microsoft.com/office/drawing/2014/main" id="{DC59A25C-7100-BCD4-D626-9A43445AF942}"/>
              </a:ext>
            </a:extLst>
          </p:cNvPr>
          <p:cNvSpPr txBox="1">
            <a:spLocks/>
          </p:cNvSpPr>
          <p:nvPr/>
        </p:nvSpPr>
        <p:spPr>
          <a:xfrm>
            <a:off x="3910803" y="1578217"/>
            <a:ext cx="10515600" cy="5399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MY" sz="2400" b="1" dirty="0">
              <a:solidFill>
                <a:srgbClr val="FFC000"/>
              </a:solidFill>
            </a:endParaRPr>
          </a:p>
        </p:txBody>
      </p:sp>
      <p:sp>
        <p:nvSpPr>
          <p:cNvPr id="4" name="TextBox 3">
            <a:extLst>
              <a:ext uri="{FF2B5EF4-FFF2-40B4-BE49-F238E27FC236}">
                <a16:creationId xmlns:a16="http://schemas.microsoft.com/office/drawing/2014/main" id="{11115F2E-2BB1-B2CD-D4AC-1A885269302E}"/>
              </a:ext>
            </a:extLst>
          </p:cNvPr>
          <p:cNvSpPr txBox="1"/>
          <p:nvPr/>
        </p:nvSpPr>
        <p:spPr>
          <a:xfrm>
            <a:off x="6096000" y="2555192"/>
            <a:ext cx="5205160" cy="2554545"/>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dirty="0"/>
              <a:t>Set RSSI</a:t>
            </a:r>
          </a:p>
          <a:p>
            <a:pPr marL="0" indent="0">
              <a:buNone/>
            </a:pPr>
            <a:endParaRPr lang="en-US" b="0" dirty="0"/>
          </a:p>
          <a:p>
            <a:pPr marL="0" indent="0">
              <a:buNone/>
            </a:pPr>
            <a:r>
              <a:rPr lang="en-US" b="0" dirty="0"/>
              <a:t>After connection, as shown in the figure, below the iBeacon bar, there is a row for RSSI. Click on any row and write the value as shown below. </a:t>
            </a:r>
          </a:p>
          <a:p>
            <a:pPr marL="0" indent="0">
              <a:buNone/>
            </a:pPr>
            <a:endParaRPr lang="en-US" b="0" dirty="0"/>
          </a:p>
          <a:p>
            <a:pPr marL="0" indent="0">
              <a:buNone/>
            </a:pPr>
            <a:r>
              <a:rPr lang="en-US" b="0" dirty="0"/>
              <a:t>Enter the value and press “Set”. </a:t>
            </a:r>
          </a:p>
          <a:p>
            <a:pPr marL="0" indent="0">
              <a:buNone/>
            </a:pPr>
            <a:endParaRPr lang="en-US" b="0" dirty="0"/>
          </a:p>
          <a:p>
            <a:pPr marL="0" indent="0">
              <a:buNone/>
            </a:pPr>
            <a:r>
              <a:rPr lang="en-US" sz="1600" b="0" dirty="0"/>
              <a:t>After changing the values, press the SAVE button at the bottom to save it on the device.</a:t>
            </a:r>
            <a:endParaRPr lang="en-US" b="0" dirty="0"/>
          </a:p>
        </p:txBody>
      </p:sp>
      <p:sp>
        <p:nvSpPr>
          <p:cNvPr id="3" name="Title 1">
            <a:extLst>
              <a:ext uri="{FF2B5EF4-FFF2-40B4-BE49-F238E27FC236}">
                <a16:creationId xmlns:a16="http://schemas.microsoft.com/office/drawing/2014/main" id="{8ED1D488-F354-A3B0-9280-B6AA591BEE76}"/>
              </a:ext>
            </a:extLst>
          </p:cNvPr>
          <p:cNvSpPr txBox="1">
            <a:spLocks/>
          </p:cNvSpPr>
          <p:nvPr/>
        </p:nvSpPr>
        <p:spPr>
          <a:xfrm>
            <a:off x="338263" y="650764"/>
            <a:ext cx="10515600" cy="5399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MY" sz="1800" b="1" dirty="0">
              <a:solidFill>
                <a:srgbClr val="FFC000"/>
              </a:solidFill>
            </a:endParaRPr>
          </a:p>
        </p:txBody>
      </p:sp>
      <p:grpSp>
        <p:nvGrpSpPr>
          <p:cNvPr id="11" name="Group 10">
            <a:extLst>
              <a:ext uri="{FF2B5EF4-FFF2-40B4-BE49-F238E27FC236}">
                <a16:creationId xmlns:a16="http://schemas.microsoft.com/office/drawing/2014/main" id="{F789B6C2-2117-3A78-7F4B-EA7C03B3F968}"/>
              </a:ext>
            </a:extLst>
          </p:cNvPr>
          <p:cNvGrpSpPr/>
          <p:nvPr/>
        </p:nvGrpSpPr>
        <p:grpSpPr>
          <a:xfrm>
            <a:off x="555064" y="1315131"/>
            <a:ext cx="2265600" cy="5034668"/>
            <a:chOff x="555065" y="1308781"/>
            <a:chExt cx="2265600" cy="5034668"/>
          </a:xfrm>
        </p:grpSpPr>
        <p:grpSp>
          <p:nvGrpSpPr>
            <p:cNvPr id="12" name="Group 11">
              <a:extLst>
                <a:ext uri="{FF2B5EF4-FFF2-40B4-BE49-F238E27FC236}">
                  <a16:creationId xmlns:a16="http://schemas.microsoft.com/office/drawing/2014/main" id="{B98D1FF3-9226-053F-C861-2F3C7751CAC4}"/>
                </a:ext>
              </a:extLst>
            </p:cNvPr>
            <p:cNvGrpSpPr/>
            <p:nvPr/>
          </p:nvGrpSpPr>
          <p:grpSpPr>
            <a:xfrm>
              <a:off x="555065" y="1308781"/>
              <a:ext cx="2265600" cy="5034668"/>
              <a:chOff x="604491" y="1542698"/>
              <a:chExt cx="2265600" cy="5034668"/>
            </a:xfrm>
          </p:grpSpPr>
          <p:pic>
            <p:nvPicPr>
              <p:cNvPr id="14" name="Picture 13">
                <a:extLst>
                  <a:ext uri="{FF2B5EF4-FFF2-40B4-BE49-F238E27FC236}">
                    <a16:creationId xmlns:a16="http://schemas.microsoft.com/office/drawing/2014/main" id="{18B41693-3000-CA7C-6398-C6A91E9DB6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491" y="1542698"/>
                <a:ext cx="2265600" cy="5034668"/>
              </a:xfrm>
              <a:prstGeom prst="rect">
                <a:avLst/>
              </a:prstGeom>
              <a:ln w="19050">
                <a:solidFill>
                  <a:srgbClr val="002060"/>
                </a:solidFill>
              </a:ln>
            </p:spPr>
          </p:pic>
          <p:sp>
            <p:nvSpPr>
              <p:cNvPr id="15" name="Rectangle 14">
                <a:extLst>
                  <a:ext uri="{FF2B5EF4-FFF2-40B4-BE49-F238E27FC236}">
                    <a16:creationId xmlns:a16="http://schemas.microsoft.com/office/drawing/2014/main" id="{9E583880-7C64-D03E-A2C3-24E3536EDC13}"/>
                  </a:ext>
                </a:extLst>
              </p:cNvPr>
              <p:cNvSpPr/>
              <p:nvPr/>
            </p:nvSpPr>
            <p:spPr>
              <a:xfrm flipV="1">
                <a:off x="698153" y="3315540"/>
                <a:ext cx="2137338" cy="21148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Double Tap Gesture with solid fill">
              <a:extLst>
                <a:ext uri="{FF2B5EF4-FFF2-40B4-BE49-F238E27FC236}">
                  <a16:creationId xmlns:a16="http://schemas.microsoft.com/office/drawing/2014/main" id="{FFD70D41-923F-C7B0-9945-74119DBC64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5897" y="3097462"/>
              <a:ext cx="320098" cy="320098"/>
            </a:xfrm>
            <a:prstGeom prst="rect">
              <a:avLst/>
            </a:prstGeom>
          </p:spPr>
        </p:pic>
      </p:grpSp>
      <p:pic>
        <p:nvPicPr>
          <p:cNvPr id="16" name="Picture 15">
            <a:extLst>
              <a:ext uri="{FF2B5EF4-FFF2-40B4-BE49-F238E27FC236}">
                <a16:creationId xmlns:a16="http://schemas.microsoft.com/office/drawing/2014/main" id="{59E74FEE-CE40-76E6-47F5-6923A5CB0D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70283" y="1317792"/>
            <a:ext cx="2263205" cy="5029346"/>
          </a:xfrm>
          <a:prstGeom prst="rect">
            <a:avLst/>
          </a:prstGeom>
          <a:ln w="19050">
            <a:solidFill>
              <a:srgbClr val="002060"/>
            </a:solidFill>
          </a:ln>
        </p:spPr>
      </p:pic>
      <p:pic>
        <p:nvPicPr>
          <p:cNvPr id="17" name="Picture 16">
            <a:extLst>
              <a:ext uri="{FF2B5EF4-FFF2-40B4-BE49-F238E27FC236}">
                <a16:creationId xmlns:a16="http://schemas.microsoft.com/office/drawing/2014/main" id="{2AD852C3-0CFE-1C7D-876E-81C5C19CA1D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170283" y="1317793"/>
            <a:ext cx="2263204" cy="5029344"/>
          </a:xfrm>
          <a:prstGeom prst="rect">
            <a:avLst/>
          </a:prstGeom>
          <a:ln w="19050">
            <a:solidFill>
              <a:srgbClr val="002060"/>
            </a:solidFill>
          </a:ln>
        </p:spPr>
      </p:pic>
      <p:sp>
        <p:nvSpPr>
          <p:cNvPr id="18" name="Rectangle 17">
            <a:extLst>
              <a:ext uri="{FF2B5EF4-FFF2-40B4-BE49-F238E27FC236}">
                <a16:creationId xmlns:a16="http://schemas.microsoft.com/office/drawing/2014/main" id="{468068F5-13BE-9F79-C1F9-2A44868F1A21}"/>
              </a:ext>
            </a:extLst>
          </p:cNvPr>
          <p:cNvSpPr/>
          <p:nvPr/>
        </p:nvSpPr>
        <p:spPr>
          <a:xfrm flipV="1">
            <a:off x="4542907" y="4213829"/>
            <a:ext cx="493913" cy="2787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5887EE7-72C1-9DC3-2686-7D6BF5F85CDD}"/>
              </a:ext>
            </a:extLst>
          </p:cNvPr>
          <p:cNvSpPr/>
          <p:nvPr/>
        </p:nvSpPr>
        <p:spPr>
          <a:xfrm flipV="1">
            <a:off x="4869180" y="6067990"/>
            <a:ext cx="335280" cy="27879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555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4" name="TextBox 3">
            <a:extLst>
              <a:ext uri="{FF2B5EF4-FFF2-40B4-BE49-F238E27FC236}">
                <a16:creationId xmlns:a16="http://schemas.microsoft.com/office/drawing/2014/main" id="{11115F2E-2BB1-B2CD-D4AC-1A885269302E}"/>
              </a:ext>
            </a:extLst>
          </p:cNvPr>
          <p:cNvSpPr txBox="1"/>
          <p:nvPr/>
        </p:nvSpPr>
        <p:spPr>
          <a:xfrm>
            <a:off x="6096000" y="2801413"/>
            <a:ext cx="5499339" cy="2062103"/>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dirty="0"/>
              <a:t>Set Energy saving mode</a:t>
            </a:r>
          </a:p>
          <a:p>
            <a:pPr marL="0" indent="0">
              <a:buNone/>
            </a:pPr>
            <a:endParaRPr lang="en-US" b="0" dirty="0"/>
          </a:p>
          <a:p>
            <a:pPr marL="0" indent="0">
              <a:buNone/>
            </a:pPr>
            <a:r>
              <a:rPr lang="en-US" b="0" dirty="0"/>
              <a:t>Users can set the time duration for saving the power by changing the advertisement interval and it transmits power for that user need to touch on the row Energy Saving Start/End time.</a:t>
            </a:r>
          </a:p>
          <a:p>
            <a:pPr marL="0" indent="0">
              <a:buNone/>
            </a:pPr>
            <a:endParaRPr lang="en-US" b="0" dirty="0"/>
          </a:p>
          <a:p>
            <a:pPr marL="0" indent="0">
              <a:buNone/>
            </a:pPr>
            <a:r>
              <a:rPr lang="en-US" sz="1600" b="0" dirty="0"/>
              <a:t>After changing the values, press the SAVE button at the bottom to save it on the device.</a:t>
            </a:r>
            <a:endParaRPr lang="en-US" b="0" dirty="0"/>
          </a:p>
        </p:txBody>
      </p:sp>
      <p:sp>
        <p:nvSpPr>
          <p:cNvPr id="14" name="Title 1">
            <a:extLst>
              <a:ext uri="{FF2B5EF4-FFF2-40B4-BE49-F238E27FC236}">
                <a16:creationId xmlns:a16="http://schemas.microsoft.com/office/drawing/2014/main" id="{6586471D-653C-9F8F-2319-A307CC78EA2A}"/>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Configuration - </a:t>
            </a:r>
            <a:r>
              <a:rPr lang="en-MY" sz="2700" b="1" dirty="0">
                <a:solidFill>
                  <a:srgbClr val="FFC000"/>
                </a:solidFill>
              </a:rPr>
              <a:t>Energy Saving Mode</a:t>
            </a:r>
            <a:endParaRPr lang="en-MY" sz="3600" b="1" dirty="0">
              <a:solidFill>
                <a:srgbClr val="FFC000"/>
              </a:solidFill>
            </a:endParaRPr>
          </a:p>
        </p:txBody>
      </p:sp>
      <p:grpSp>
        <p:nvGrpSpPr>
          <p:cNvPr id="18" name="Group 17">
            <a:extLst>
              <a:ext uri="{FF2B5EF4-FFF2-40B4-BE49-F238E27FC236}">
                <a16:creationId xmlns:a16="http://schemas.microsoft.com/office/drawing/2014/main" id="{B1D67BE1-A733-3147-D97E-8F6BA6B39F2D}"/>
              </a:ext>
            </a:extLst>
          </p:cNvPr>
          <p:cNvGrpSpPr/>
          <p:nvPr/>
        </p:nvGrpSpPr>
        <p:grpSpPr>
          <a:xfrm>
            <a:off x="555064" y="1315132"/>
            <a:ext cx="2265600" cy="5034666"/>
            <a:chOff x="555065" y="1308782"/>
            <a:chExt cx="2265600" cy="5034666"/>
          </a:xfrm>
        </p:grpSpPr>
        <p:grpSp>
          <p:nvGrpSpPr>
            <p:cNvPr id="19" name="Group 18">
              <a:extLst>
                <a:ext uri="{FF2B5EF4-FFF2-40B4-BE49-F238E27FC236}">
                  <a16:creationId xmlns:a16="http://schemas.microsoft.com/office/drawing/2014/main" id="{7BAEDE31-132E-BEE4-2810-BAB006A6E7F9}"/>
                </a:ext>
              </a:extLst>
            </p:cNvPr>
            <p:cNvGrpSpPr/>
            <p:nvPr/>
          </p:nvGrpSpPr>
          <p:grpSpPr>
            <a:xfrm>
              <a:off x="555065" y="1308782"/>
              <a:ext cx="2265600" cy="5034666"/>
              <a:chOff x="604491" y="1542699"/>
              <a:chExt cx="2265600" cy="5034666"/>
            </a:xfrm>
          </p:grpSpPr>
          <p:pic>
            <p:nvPicPr>
              <p:cNvPr id="21" name="Picture 20">
                <a:extLst>
                  <a:ext uri="{FF2B5EF4-FFF2-40B4-BE49-F238E27FC236}">
                    <a16:creationId xmlns:a16="http://schemas.microsoft.com/office/drawing/2014/main" id="{021D9D58-59C5-DCC1-281F-84D7B856DD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491" y="1542699"/>
                <a:ext cx="2265600" cy="5034666"/>
              </a:xfrm>
              <a:prstGeom prst="rect">
                <a:avLst/>
              </a:prstGeom>
              <a:ln w="19050">
                <a:solidFill>
                  <a:srgbClr val="002060"/>
                </a:solidFill>
              </a:ln>
            </p:spPr>
          </p:pic>
          <p:sp>
            <p:nvSpPr>
              <p:cNvPr id="22" name="Rectangle 21">
                <a:extLst>
                  <a:ext uri="{FF2B5EF4-FFF2-40B4-BE49-F238E27FC236}">
                    <a16:creationId xmlns:a16="http://schemas.microsoft.com/office/drawing/2014/main" id="{56B460F4-8073-689C-66CB-FEB816F5E6AA}"/>
                  </a:ext>
                </a:extLst>
              </p:cNvPr>
              <p:cNvSpPr/>
              <p:nvPr/>
            </p:nvSpPr>
            <p:spPr>
              <a:xfrm flipV="1">
                <a:off x="668622" y="5513942"/>
                <a:ext cx="2137338" cy="16906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Graphic 19" descr="Double Tap Gesture with solid fill">
              <a:extLst>
                <a:ext uri="{FF2B5EF4-FFF2-40B4-BE49-F238E27FC236}">
                  <a16:creationId xmlns:a16="http://schemas.microsoft.com/office/drawing/2014/main" id="{AD05A6CC-7D2B-1CE3-F667-16E5897FE3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0022" y="5289045"/>
              <a:ext cx="320098" cy="320098"/>
            </a:xfrm>
            <a:prstGeom prst="rect">
              <a:avLst/>
            </a:prstGeom>
          </p:spPr>
        </p:pic>
      </p:grpSp>
      <p:pic>
        <p:nvPicPr>
          <p:cNvPr id="23" name="Picture 22">
            <a:extLst>
              <a:ext uri="{FF2B5EF4-FFF2-40B4-BE49-F238E27FC236}">
                <a16:creationId xmlns:a16="http://schemas.microsoft.com/office/drawing/2014/main" id="{6DFC58E8-91F5-D919-21B8-74497FD8F5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70283" y="1317794"/>
            <a:ext cx="2263204" cy="5029342"/>
          </a:xfrm>
          <a:prstGeom prst="rect">
            <a:avLst/>
          </a:prstGeom>
          <a:ln w="19050">
            <a:solidFill>
              <a:srgbClr val="002060"/>
            </a:solidFill>
          </a:ln>
        </p:spPr>
      </p:pic>
      <p:sp>
        <p:nvSpPr>
          <p:cNvPr id="24" name="Rectangle 23">
            <a:extLst>
              <a:ext uri="{FF2B5EF4-FFF2-40B4-BE49-F238E27FC236}">
                <a16:creationId xmlns:a16="http://schemas.microsoft.com/office/drawing/2014/main" id="{C2CB86B0-4241-1F27-A8BA-50A9952A05AA}"/>
              </a:ext>
            </a:extLst>
          </p:cNvPr>
          <p:cNvSpPr/>
          <p:nvPr/>
        </p:nvSpPr>
        <p:spPr>
          <a:xfrm flipV="1">
            <a:off x="4542907" y="4213829"/>
            <a:ext cx="493913" cy="2787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946370D-6CB5-43A7-B1E3-907DAC573D45}"/>
              </a:ext>
            </a:extLst>
          </p:cNvPr>
          <p:cNvSpPr/>
          <p:nvPr/>
        </p:nvSpPr>
        <p:spPr>
          <a:xfrm flipV="1">
            <a:off x="4869180" y="6067990"/>
            <a:ext cx="335280" cy="27879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358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4" name="TextBox 3">
            <a:extLst>
              <a:ext uri="{FF2B5EF4-FFF2-40B4-BE49-F238E27FC236}">
                <a16:creationId xmlns:a16="http://schemas.microsoft.com/office/drawing/2014/main" id="{11115F2E-2BB1-B2CD-D4AC-1A885269302E}"/>
              </a:ext>
            </a:extLst>
          </p:cNvPr>
          <p:cNvSpPr txBox="1"/>
          <p:nvPr/>
        </p:nvSpPr>
        <p:spPr>
          <a:xfrm>
            <a:off x="5448300" y="2786300"/>
            <a:ext cx="5646376" cy="1815882"/>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dirty="0"/>
              <a:t>Disable Energy Saving Mode</a:t>
            </a:r>
          </a:p>
          <a:p>
            <a:pPr marL="0" indent="0">
              <a:buNone/>
            </a:pPr>
            <a:endParaRPr lang="en-US" b="0" dirty="0"/>
          </a:p>
          <a:p>
            <a:pPr marL="0" indent="0">
              <a:buNone/>
            </a:pPr>
            <a:r>
              <a:rPr lang="en-US" b="0" dirty="0"/>
              <a:t>Users can disable the energy-saving mode by tapping on the “Disable Energy Saving” as shown in the image.</a:t>
            </a:r>
          </a:p>
          <a:p>
            <a:pPr marL="0" indent="0">
              <a:buNone/>
            </a:pPr>
            <a:endParaRPr lang="en-US" b="0" dirty="0"/>
          </a:p>
          <a:p>
            <a:pPr marL="0" indent="0">
              <a:buNone/>
            </a:pPr>
            <a:r>
              <a:rPr lang="en-US" sz="1600" b="0" dirty="0"/>
              <a:t>After changing the values, press the SAVE button at the bottom to save it on the device.</a:t>
            </a:r>
            <a:endParaRPr lang="en-US" b="0" dirty="0"/>
          </a:p>
        </p:txBody>
      </p:sp>
      <p:grpSp>
        <p:nvGrpSpPr>
          <p:cNvPr id="12" name="Group 11">
            <a:extLst>
              <a:ext uri="{FF2B5EF4-FFF2-40B4-BE49-F238E27FC236}">
                <a16:creationId xmlns:a16="http://schemas.microsoft.com/office/drawing/2014/main" id="{73D41CB2-8463-EF0B-ECDF-2014C395B90A}"/>
              </a:ext>
            </a:extLst>
          </p:cNvPr>
          <p:cNvGrpSpPr/>
          <p:nvPr/>
        </p:nvGrpSpPr>
        <p:grpSpPr>
          <a:xfrm>
            <a:off x="1097324" y="1176907"/>
            <a:ext cx="2265600" cy="5034668"/>
            <a:chOff x="555065" y="1308781"/>
            <a:chExt cx="2265600" cy="5034668"/>
          </a:xfrm>
        </p:grpSpPr>
        <p:grpSp>
          <p:nvGrpSpPr>
            <p:cNvPr id="13" name="Group 12">
              <a:extLst>
                <a:ext uri="{FF2B5EF4-FFF2-40B4-BE49-F238E27FC236}">
                  <a16:creationId xmlns:a16="http://schemas.microsoft.com/office/drawing/2014/main" id="{9CF072EC-A511-EB48-862F-ED7E600A3B44}"/>
                </a:ext>
              </a:extLst>
            </p:cNvPr>
            <p:cNvGrpSpPr/>
            <p:nvPr/>
          </p:nvGrpSpPr>
          <p:grpSpPr>
            <a:xfrm>
              <a:off x="555065" y="1308781"/>
              <a:ext cx="2265600" cy="5034668"/>
              <a:chOff x="604491" y="1542698"/>
              <a:chExt cx="2265600" cy="5034668"/>
            </a:xfrm>
          </p:grpSpPr>
          <p:pic>
            <p:nvPicPr>
              <p:cNvPr id="16" name="Picture 15">
                <a:extLst>
                  <a:ext uri="{FF2B5EF4-FFF2-40B4-BE49-F238E27FC236}">
                    <a16:creationId xmlns:a16="http://schemas.microsoft.com/office/drawing/2014/main" id="{1C5F0107-7891-B25A-1890-0F22B8DAA5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491" y="1542698"/>
                <a:ext cx="2265600" cy="5034668"/>
              </a:xfrm>
              <a:prstGeom prst="rect">
                <a:avLst/>
              </a:prstGeom>
              <a:ln w="19050">
                <a:solidFill>
                  <a:srgbClr val="002060"/>
                </a:solidFill>
              </a:ln>
            </p:spPr>
          </p:pic>
          <p:sp>
            <p:nvSpPr>
              <p:cNvPr id="17" name="Rectangle 16">
                <a:extLst>
                  <a:ext uri="{FF2B5EF4-FFF2-40B4-BE49-F238E27FC236}">
                    <a16:creationId xmlns:a16="http://schemas.microsoft.com/office/drawing/2014/main" id="{1F025716-1CC1-73B1-F35A-01B75D154078}"/>
                  </a:ext>
                </a:extLst>
              </p:cNvPr>
              <p:cNvSpPr/>
              <p:nvPr/>
            </p:nvSpPr>
            <p:spPr>
              <a:xfrm flipV="1">
                <a:off x="1624071" y="5235119"/>
                <a:ext cx="1246019" cy="22654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Double Tap Gesture with solid fill">
              <a:extLst>
                <a:ext uri="{FF2B5EF4-FFF2-40B4-BE49-F238E27FC236}">
                  <a16:creationId xmlns:a16="http://schemas.microsoft.com/office/drawing/2014/main" id="{6B62C9EF-FF11-79E4-4741-19BBA8D9D0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1966" y="5114475"/>
              <a:ext cx="320098" cy="320098"/>
            </a:xfrm>
            <a:prstGeom prst="rect">
              <a:avLst/>
            </a:prstGeom>
          </p:spPr>
        </p:pic>
      </p:grpSp>
    </p:spTree>
    <p:extLst>
      <p:ext uri="{BB962C8B-B14F-4D97-AF65-F5344CB8AC3E}">
        <p14:creationId xmlns:p14="http://schemas.microsoft.com/office/powerpoint/2010/main" val="80668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4" name="TextBox 3">
            <a:extLst>
              <a:ext uri="{FF2B5EF4-FFF2-40B4-BE49-F238E27FC236}">
                <a16:creationId xmlns:a16="http://schemas.microsoft.com/office/drawing/2014/main" id="{11115F2E-2BB1-B2CD-D4AC-1A885269302E}"/>
              </a:ext>
            </a:extLst>
          </p:cNvPr>
          <p:cNvSpPr txBox="1"/>
          <p:nvPr/>
        </p:nvSpPr>
        <p:spPr>
          <a:xfrm>
            <a:off x="8395929" y="2755850"/>
            <a:ext cx="3241007" cy="2308324"/>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dirty="0"/>
              <a:t>DFU - Direct Firmware Update</a:t>
            </a:r>
          </a:p>
          <a:p>
            <a:pPr marL="0" indent="0">
              <a:buNone/>
            </a:pPr>
            <a:endParaRPr lang="en-US" dirty="0"/>
          </a:p>
          <a:p>
            <a:pPr marL="0" indent="0">
              <a:buNone/>
            </a:pPr>
            <a:r>
              <a:rPr lang="en-US" b="0" dirty="0"/>
              <a:t>The DFU of the Smart device can perform by clicking on the Update DFU Button as shown in the image.</a:t>
            </a:r>
          </a:p>
          <a:p>
            <a:pPr marL="0" indent="0">
              <a:buNone/>
            </a:pPr>
            <a:endParaRPr lang="en-US" b="0" dirty="0"/>
          </a:p>
          <a:p>
            <a:pPr marL="0" indent="0">
              <a:buNone/>
            </a:pPr>
            <a:r>
              <a:rPr lang="en-US" b="0" dirty="0"/>
              <a:t>After performing the DFU update operation user can see the DFU Upgrade Process.</a:t>
            </a:r>
          </a:p>
        </p:txBody>
      </p:sp>
      <p:sp>
        <p:nvSpPr>
          <p:cNvPr id="14" name="Title 1">
            <a:extLst>
              <a:ext uri="{FF2B5EF4-FFF2-40B4-BE49-F238E27FC236}">
                <a16:creationId xmlns:a16="http://schemas.microsoft.com/office/drawing/2014/main" id="{6586471D-653C-9F8F-2319-A307CC78EA2A}"/>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Configuration – </a:t>
            </a:r>
            <a:r>
              <a:rPr lang="en-MY" sz="2700" b="1" dirty="0">
                <a:solidFill>
                  <a:srgbClr val="FFC000"/>
                </a:solidFill>
              </a:rPr>
              <a:t>DFU(Direct Firmware Update)</a:t>
            </a:r>
            <a:endParaRPr lang="en-MY" sz="3600" b="1" dirty="0">
              <a:solidFill>
                <a:srgbClr val="FFC000"/>
              </a:solidFill>
            </a:endParaRPr>
          </a:p>
        </p:txBody>
      </p:sp>
      <p:grpSp>
        <p:nvGrpSpPr>
          <p:cNvPr id="18" name="Group 17">
            <a:extLst>
              <a:ext uri="{FF2B5EF4-FFF2-40B4-BE49-F238E27FC236}">
                <a16:creationId xmlns:a16="http://schemas.microsoft.com/office/drawing/2014/main" id="{B1D67BE1-A733-3147-D97E-8F6BA6B39F2D}"/>
              </a:ext>
            </a:extLst>
          </p:cNvPr>
          <p:cNvGrpSpPr/>
          <p:nvPr/>
        </p:nvGrpSpPr>
        <p:grpSpPr>
          <a:xfrm>
            <a:off x="555064" y="1317793"/>
            <a:ext cx="2265600" cy="5029344"/>
            <a:chOff x="555065" y="1311443"/>
            <a:chExt cx="2265600" cy="5029344"/>
          </a:xfrm>
        </p:grpSpPr>
        <p:grpSp>
          <p:nvGrpSpPr>
            <p:cNvPr id="19" name="Group 18">
              <a:extLst>
                <a:ext uri="{FF2B5EF4-FFF2-40B4-BE49-F238E27FC236}">
                  <a16:creationId xmlns:a16="http://schemas.microsoft.com/office/drawing/2014/main" id="{7BAEDE31-132E-BEE4-2810-BAB006A6E7F9}"/>
                </a:ext>
              </a:extLst>
            </p:cNvPr>
            <p:cNvGrpSpPr/>
            <p:nvPr/>
          </p:nvGrpSpPr>
          <p:grpSpPr>
            <a:xfrm>
              <a:off x="555065" y="1311443"/>
              <a:ext cx="2265600" cy="5029344"/>
              <a:chOff x="604491" y="1545360"/>
              <a:chExt cx="2265600" cy="5029344"/>
            </a:xfrm>
          </p:grpSpPr>
          <p:pic>
            <p:nvPicPr>
              <p:cNvPr id="21" name="Picture 20">
                <a:extLst>
                  <a:ext uri="{FF2B5EF4-FFF2-40B4-BE49-F238E27FC236}">
                    <a16:creationId xmlns:a16="http://schemas.microsoft.com/office/drawing/2014/main" id="{021D9D58-59C5-DCC1-281F-84D7B856DD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491" y="1545360"/>
                <a:ext cx="2265600" cy="5029344"/>
              </a:xfrm>
              <a:prstGeom prst="rect">
                <a:avLst/>
              </a:prstGeom>
              <a:ln w="19050">
                <a:solidFill>
                  <a:srgbClr val="002060"/>
                </a:solidFill>
              </a:ln>
            </p:spPr>
          </p:pic>
          <p:sp>
            <p:nvSpPr>
              <p:cNvPr id="22" name="Rectangle 21">
                <a:extLst>
                  <a:ext uri="{FF2B5EF4-FFF2-40B4-BE49-F238E27FC236}">
                    <a16:creationId xmlns:a16="http://schemas.microsoft.com/office/drawing/2014/main" id="{56B460F4-8073-689C-66CB-FEB816F5E6AA}"/>
                  </a:ext>
                </a:extLst>
              </p:cNvPr>
              <p:cNvSpPr/>
              <p:nvPr/>
            </p:nvSpPr>
            <p:spPr>
              <a:xfrm flipV="1">
                <a:off x="1852826" y="2602467"/>
                <a:ext cx="577851" cy="34925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Graphic 19" descr="Double Tap Gesture with solid fill">
              <a:extLst>
                <a:ext uri="{FF2B5EF4-FFF2-40B4-BE49-F238E27FC236}">
                  <a16:creationId xmlns:a16="http://schemas.microsoft.com/office/drawing/2014/main" id="{AD05A6CC-7D2B-1CE3-F667-16E5897FE3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1422" y="2557751"/>
              <a:ext cx="320098" cy="320098"/>
            </a:xfrm>
            <a:prstGeom prst="rect">
              <a:avLst/>
            </a:prstGeom>
          </p:spPr>
        </p:pic>
      </p:grpSp>
      <p:pic>
        <p:nvPicPr>
          <p:cNvPr id="23" name="Picture 22">
            <a:extLst>
              <a:ext uri="{FF2B5EF4-FFF2-40B4-BE49-F238E27FC236}">
                <a16:creationId xmlns:a16="http://schemas.microsoft.com/office/drawing/2014/main" id="{6DFC58E8-91F5-D919-21B8-74497FD8F5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70283" y="1320452"/>
            <a:ext cx="2263204" cy="5024025"/>
          </a:xfrm>
          <a:prstGeom prst="rect">
            <a:avLst/>
          </a:prstGeom>
          <a:ln w="19050">
            <a:solidFill>
              <a:srgbClr val="002060"/>
            </a:solidFill>
          </a:ln>
        </p:spPr>
      </p:pic>
      <p:sp>
        <p:nvSpPr>
          <p:cNvPr id="24" name="Rectangle 23">
            <a:extLst>
              <a:ext uri="{FF2B5EF4-FFF2-40B4-BE49-F238E27FC236}">
                <a16:creationId xmlns:a16="http://schemas.microsoft.com/office/drawing/2014/main" id="{C2CB86B0-4241-1F27-A8BA-50A9952A05AA}"/>
              </a:ext>
            </a:extLst>
          </p:cNvPr>
          <p:cNvSpPr/>
          <p:nvPr/>
        </p:nvSpPr>
        <p:spPr>
          <a:xfrm flipV="1">
            <a:off x="3414713" y="3679030"/>
            <a:ext cx="1769268" cy="46196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2A3563A-E9C8-DF29-3A87-CBA4002F802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83106" y="1320452"/>
            <a:ext cx="2263203" cy="5024025"/>
          </a:xfrm>
          <a:prstGeom prst="rect">
            <a:avLst/>
          </a:prstGeom>
          <a:ln w="19050">
            <a:solidFill>
              <a:srgbClr val="002060"/>
            </a:solidFill>
          </a:ln>
        </p:spPr>
      </p:pic>
      <p:sp>
        <p:nvSpPr>
          <p:cNvPr id="3" name="Rectangle 2">
            <a:extLst>
              <a:ext uri="{FF2B5EF4-FFF2-40B4-BE49-F238E27FC236}">
                <a16:creationId xmlns:a16="http://schemas.microsoft.com/office/drawing/2014/main" id="{D057A7AE-52D5-2361-0CAE-D6A1DABF7E8B}"/>
              </a:ext>
            </a:extLst>
          </p:cNvPr>
          <p:cNvSpPr/>
          <p:nvPr/>
        </p:nvSpPr>
        <p:spPr>
          <a:xfrm flipV="1">
            <a:off x="6030073" y="3679030"/>
            <a:ext cx="1769268" cy="46196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899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Permission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692094"/>
            <a:ext cx="11487331" cy="6013727"/>
          </a:xfrm>
        </p:spPr>
        <p:txBody>
          <a:bodyPr>
            <a:normAutofit/>
          </a:bodyPr>
          <a:lstStyle/>
          <a:p>
            <a:pPr marL="0" indent="0">
              <a:buNone/>
            </a:pPr>
            <a:r>
              <a:rPr lang="en-US" sz="1800" dirty="0">
                <a:solidFill>
                  <a:srgbClr val="002060"/>
                </a:solidFill>
              </a:rPr>
              <a:t>After initial Installation &amp; launch, the Application will ask for permission to access.</a:t>
            </a:r>
          </a:p>
          <a:p>
            <a:pPr marL="0" indent="0">
              <a:buNone/>
            </a:pPr>
            <a:r>
              <a:rPr lang="en-US" sz="1800" b="1" dirty="0">
                <a:solidFill>
                  <a:srgbClr val="002060"/>
                </a:solidFill>
              </a:rPr>
              <a:t>Choose Server</a:t>
            </a:r>
            <a:r>
              <a:rPr lang="en-US" sz="1800" dirty="0">
                <a:solidFill>
                  <a:srgbClr val="002060"/>
                </a:solidFill>
              </a:rPr>
              <a:t>: For CCH, the server should be ATOS Codex, for other customers and QA, another server should be chosen.</a:t>
            </a:r>
          </a:p>
          <a:p>
            <a:pPr marL="0" indent="0">
              <a:buNone/>
            </a:pPr>
            <a:endParaRPr lang="en-US" sz="1800" dirty="0">
              <a:solidFill>
                <a:srgbClr val="00206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9" name="TextBox 8">
            <a:extLst>
              <a:ext uri="{FF2B5EF4-FFF2-40B4-BE49-F238E27FC236}">
                <a16:creationId xmlns:a16="http://schemas.microsoft.com/office/drawing/2014/main" id="{293453BA-CE2A-9DD6-E65D-823AF4971942}"/>
              </a:ext>
            </a:extLst>
          </p:cNvPr>
          <p:cNvSpPr txBox="1"/>
          <p:nvPr/>
        </p:nvSpPr>
        <p:spPr>
          <a:xfrm>
            <a:off x="6942667" y="3429000"/>
            <a:ext cx="4835763" cy="232108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PERMISSIONS</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Allow While </a:t>
            </a:r>
            <a:r>
              <a:rPr lang="en-US" dirty="0">
                <a:latin typeface="Calibri (Body)"/>
              </a:rPr>
              <a:t>Using App </a:t>
            </a:r>
            <a:r>
              <a:rPr lang="en-US" sz="1400" dirty="0">
                <a:solidFill>
                  <a:schemeClr val="bg1"/>
                </a:solidFill>
                <a:latin typeface="Calibri (Body)"/>
              </a:rPr>
              <a:t>on as per Handset OS.</a:t>
            </a:r>
          </a:p>
          <a:p>
            <a:pPr marL="285750" indent="-285750">
              <a:lnSpc>
                <a:spcPct val="150000"/>
              </a:lnSpc>
              <a:buFont typeface="Wingdings" panose="05000000000000000000" pitchFamily="2" charset="2"/>
              <a:buChar char="§"/>
            </a:pPr>
            <a:r>
              <a:rPr lang="en-US" b="0" dirty="0">
                <a:latin typeface="Calibri (Body)"/>
              </a:rPr>
              <a:t>Then Go to the Phone Settings &gt; App Permissions &gt; Location &gt; Allow Location Access option is “Always”.</a:t>
            </a:r>
          </a:p>
          <a:p>
            <a:pPr marL="285750" indent="-285750">
              <a:lnSpc>
                <a:spcPct val="150000"/>
              </a:lnSpc>
              <a:buFont typeface="Wingdings" panose="05000000000000000000" pitchFamily="2" charset="2"/>
              <a:buChar char="§"/>
            </a:pPr>
            <a:r>
              <a:rPr lang="en-US" b="0" dirty="0">
                <a:latin typeface="Calibri (Body)"/>
              </a:rPr>
              <a:t>Same way Other Permissions like File and Media, Camera, Nearby Device need to Allow.</a:t>
            </a:r>
          </a:p>
        </p:txBody>
      </p:sp>
      <p:pic>
        <p:nvPicPr>
          <p:cNvPr id="4" name="Picture 3">
            <a:extLst>
              <a:ext uri="{FF2B5EF4-FFF2-40B4-BE49-F238E27FC236}">
                <a16:creationId xmlns:a16="http://schemas.microsoft.com/office/drawing/2014/main" id="{EC6093A3-789F-0D46-DC23-F5C9587C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4745" y="1552932"/>
            <a:ext cx="2270400" cy="5040000"/>
          </a:xfrm>
          <a:prstGeom prst="rect">
            <a:avLst/>
          </a:prstGeom>
          <a:ln w="19050">
            <a:solidFill>
              <a:srgbClr val="002060"/>
            </a:solidFill>
          </a:ln>
        </p:spPr>
      </p:pic>
      <p:pic>
        <p:nvPicPr>
          <p:cNvPr id="5" name="Picture 4">
            <a:extLst>
              <a:ext uri="{FF2B5EF4-FFF2-40B4-BE49-F238E27FC236}">
                <a16:creationId xmlns:a16="http://schemas.microsoft.com/office/drawing/2014/main" id="{128E85D5-209E-C076-4FCB-229F9D3C1A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9868" y="1552932"/>
            <a:ext cx="2270400" cy="5040000"/>
          </a:xfrm>
          <a:prstGeom prst="rect">
            <a:avLst/>
          </a:prstGeom>
          <a:ln w="19050">
            <a:solidFill>
              <a:srgbClr val="002060"/>
            </a:solidFill>
          </a:ln>
        </p:spPr>
      </p:pic>
      <p:sp>
        <p:nvSpPr>
          <p:cNvPr id="8" name="TextBox 7">
            <a:extLst>
              <a:ext uri="{FF2B5EF4-FFF2-40B4-BE49-F238E27FC236}">
                <a16:creationId xmlns:a16="http://schemas.microsoft.com/office/drawing/2014/main" id="{F1326A52-D04A-2A98-6F8E-C0AE301929CA}"/>
              </a:ext>
            </a:extLst>
          </p:cNvPr>
          <p:cNvSpPr txBox="1"/>
          <p:nvPr/>
        </p:nvSpPr>
        <p:spPr>
          <a:xfrm>
            <a:off x="6942667" y="2027251"/>
            <a:ext cx="4835763" cy="70525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r>
              <a:rPr lang="en-US" dirty="0"/>
              <a:t>Camera Permission, File and Media Permission, Location Permission, Nearby Device Permission Need to Allow.</a:t>
            </a:r>
          </a:p>
        </p:txBody>
      </p:sp>
    </p:spTree>
    <p:extLst>
      <p:ext uri="{BB962C8B-B14F-4D97-AF65-F5344CB8AC3E}">
        <p14:creationId xmlns:p14="http://schemas.microsoft.com/office/powerpoint/2010/main" val="570615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4" name="TextBox 3">
            <a:extLst>
              <a:ext uri="{FF2B5EF4-FFF2-40B4-BE49-F238E27FC236}">
                <a16:creationId xmlns:a16="http://schemas.microsoft.com/office/drawing/2014/main" id="{11115F2E-2BB1-B2CD-D4AC-1A885269302E}"/>
              </a:ext>
            </a:extLst>
          </p:cNvPr>
          <p:cNvSpPr txBox="1"/>
          <p:nvPr/>
        </p:nvSpPr>
        <p:spPr>
          <a:xfrm>
            <a:off x="6096000" y="3374977"/>
            <a:ext cx="4781106" cy="584775"/>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b="0" dirty="0"/>
              <a:t>After the successful DFU process is completed, the user can see the Upgraded FW version of the smart device.</a:t>
            </a:r>
          </a:p>
        </p:txBody>
      </p:sp>
      <p:grpSp>
        <p:nvGrpSpPr>
          <p:cNvPr id="19" name="Group 18">
            <a:extLst>
              <a:ext uri="{FF2B5EF4-FFF2-40B4-BE49-F238E27FC236}">
                <a16:creationId xmlns:a16="http://schemas.microsoft.com/office/drawing/2014/main" id="{7BAEDE31-132E-BEE4-2810-BAB006A6E7F9}"/>
              </a:ext>
            </a:extLst>
          </p:cNvPr>
          <p:cNvGrpSpPr/>
          <p:nvPr/>
        </p:nvGrpSpPr>
        <p:grpSpPr>
          <a:xfrm>
            <a:off x="1647264" y="1152693"/>
            <a:ext cx="2265600" cy="5029344"/>
            <a:chOff x="604491" y="1545360"/>
            <a:chExt cx="2265600" cy="5029344"/>
          </a:xfrm>
        </p:grpSpPr>
        <p:pic>
          <p:nvPicPr>
            <p:cNvPr id="21" name="Picture 20">
              <a:extLst>
                <a:ext uri="{FF2B5EF4-FFF2-40B4-BE49-F238E27FC236}">
                  <a16:creationId xmlns:a16="http://schemas.microsoft.com/office/drawing/2014/main" id="{021D9D58-59C5-DCC1-281F-84D7B856DD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491" y="1545360"/>
              <a:ext cx="2265600" cy="5029344"/>
            </a:xfrm>
            <a:prstGeom prst="rect">
              <a:avLst/>
            </a:prstGeom>
            <a:ln w="19050">
              <a:solidFill>
                <a:srgbClr val="002060"/>
              </a:solidFill>
            </a:ln>
          </p:spPr>
        </p:pic>
        <p:sp>
          <p:nvSpPr>
            <p:cNvPr id="22" name="Rectangle 21">
              <a:extLst>
                <a:ext uri="{FF2B5EF4-FFF2-40B4-BE49-F238E27FC236}">
                  <a16:creationId xmlns:a16="http://schemas.microsoft.com/office/drawing/2014/main" id="{56B460F4-8073-689C-66CB-FEB816F5E6AA}"/>
                </a:ext>
              </a:extLst>
            </p:cNvPr>
            <p:cNvSpPr/>
            <p:nvPr/>
          </p:nvSpPr>
          <p:spPr>
            <a:xfrm flipV="1">
              <a:off x="2515766" y="2585798"/>
              <a:ext cx="290193" cy="21478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40906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68275" y="1792390"/>
            <a:ext cx="2594919" cy="894732"/>
          </a:xfrm>
          <a:prstGeom prst="rect">
            <a:avLst/>
          </a:prstGeom>
          <a:solidFill>
            <a:srgbClr val="002060"/>
          </a:solidFill>
        </p:spPr>
        <p:txBody>
          <a:bodyPr wrap="square" rtlCol="0">
            <a:spAutoFit/>
          </a:bodyPr>
          <a:lstStyle/>
          <a:p>
            <a:pPr algn="just">
              <a:lnSpc>
                <a:spcPct val="150000"/>
              </a:lnSpc>
            </a:pPr>
            <a:r>
              <a:rPr lang="en-US" sz="1200" b="1" dirty="0">
                <a:solidFill>
                  <a:schemeClr val="bg1"/>
                </a:solidFill>
                <a:latin typeface="+mj-lt"/>
              </a:rPr>
              <a:t>Select the Hamburger Menu(3 Dots/Options Menu) and then Select VH to access the VH Settings.</a:t>
            </a:r>
          </a:p>
        </p:txBody>
      </p:sp>
      <p:sp>
        <p:nvSpPr>
          <p:cNvPr id="18" name="TextBox 17">
            <a:extLst>
              <a:ext uri="{FF2B5EF4-FFF2-40B4-BE49-F238E27FC236}">
                <a16:creationId xmlns:a16="http://schemas.microsoft.com/office/drawing/2014/main" id="{4AEA2274-7352-44F9-B090-EAC3FE247CAB}"/>
              </a:ext>
            </a:extLst>
          </p:cNvPr>
          <p:cNvSpPr txBox="1"/>
          <p:nvPr/>
        </p:nvSpPr>
        <p:spPr>
          <a:xfrm>
            <a:off x="6368275" y="3638072"/>
            <a:ext cx="2594919" cy="1448730"/>
          </a:xfrm>
          <a:prstGeom prst="rect">
            <a:avLst/>
          </a:prstGeom>
          <a:solidFill>
            <a:srgbClr val="002060"/>
          </a:solidFill>
        </p:spPr>
        <p:txBody>
          <a:bodyPr wrap="square" rtlCol="0">
            <a:spAutoFit/>
          </a:bodyPr>
          <a:lstStyle/>
          <a:p>
            <a:pPr algn="just">
              <a:lnSpc>
                <a:spcPct val="150000"/>
              </a:lnSpc>
            </a:pPr>
            <a:r>
              <a:rPr lang="en-US" sz="1200" b="1" dirty="0">
                <a:solidFill>
                  <a:schemeClr val="bg1"/>
                </a:solidFill>
                <a:latin typeface="+mj-lt"/>
              </a:rPr>
              <a:t>Run as Service must be checked to activate the VH.</a:t>
            </a:r>
          </a:p>
          <a:p>
            <a:pPr algn="just">
              <a:lnSpc>
                <a:spcPct val="150000"/>
              </a:lnSpc>
            </a:pPr>
            <a:endParaRPr lang="en-US" sz="1200" b="1" dirty="0">
              <a:solidFill>
                <a:schemeClr val="bg1"/>
              </a:solidFill>
              <a:latin typeface="+mj-lt"/>
            </a:endParaRPr>
          </a:p>
          <a:p>
            <a:pPr algn="just">
              <a:lnSpc>
                <a:spcPct val="150000"/>
              </a:lnSpc>
            </a:pPr>
            <a:r>
              <a:rPr lang="en-US" sz="1200" b="1" dirty="0">
                <a:solidFill>
                  <a:schemeClr val="bg1"/>
                </a:solidFill>
                <a:latin typeface="+mj-lt"/>
              </a:rPr>
              <a:t>After Checking any one of the above, select “APPLY” to commit the settings.</a:t>
            </a:r>
          </a:p>
        </p:txBody>
      </p:sp>
      <p:cxnSp>
        <p:nvCxnSpPr>
          <p:cNvPr id="19" name="Straight Arrow Connector 18">
            <a:extLst>
              <a:ext uri="{FF2B5EF4-FFF2-40B4-BE49-F238E27FC236}">
                <a16:creationId xmlns:a16="http://schemas.microsoft.com/office/drawing/2014/main" id="{AB147E95-74FF-4643-8D0A-4F12254D17B0}"/>
              </a:ext>
            </a:extLst>
          </p:cNvPr>
          <p:cNvCxnSpPr>
            <a:cxnSpLocks/>
            <a:stCxn id="10" idx="3"/>
            <a:endCxn id="31" idx="1"/>
          </p:cNvCxnSpPr>
          <p:nvPr/>
        </p:nvCxnSpPr>
        <p:spPr>
          <a:xfrm>
            <a:off x="2960742" y="3865024"/>
            <a:ext cx="592585"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307452" y="144000"/>
            <a:ext cx="10990074" cy="554181"/>
          </a:xfrm>
          <a:prstGeom prst="rect">
            <a:avLst/>
          </a:prstGeom>
        </p:spPr>
        <p:txBody>
          <a:bodyPr vert="horz" lIns="91440" tIns="45720" rIns="91440" bIns="45720" rtlCol="0" anchor="ctr">
            <a:noAutofit/>
          </a:bodyPr>
          <a:lstStyle>
            <a:lvl1pPr>
              <a:lnSpc>
                <a:spcPct val="90000"/>
              </a:lnSpc>
              <a:spcBef>
                <a:spcPct val="0"/>
              </a:spcBef>
              <a:buNone/>
              <a:defRPr sz="2800" b="1">
                <a:solidFill>
                  <a:srgbClr val="FFC000"/>
                </a:solidFill>
                <a:latin typeface="+mj-lt"/>
                <a:ea typeface="+mj-ea"/>
                <a:cs typeface="+mj-cs"/>
              </a:defRPr>
            </a:lvl1pPr>
          </a:lstStyle>
          <a:p>
            <a:r>
              <a:rPr lang="en-US" dirty="0"/>
              <a:t>VH Process (Virtual Hub Screen Process) </a:t>
            </a:r>
          </a:p>
        </p:txBody>
      </p:sp>
      <p:pic>
        <p:nvPicPr>
          <p:cNvPr id="2" name="Picture 1">
            <a:extLst>
              <a:ext uri="{FF2B5EF4-FFF2-40B4-BE49-F238E27FC236}">
                <a16:creationId xmlns:a16="http://schemas.microsoft.com/office/drawing/2014/main" id="{FFB805FF-F577-8936-4375-C9C8DB82357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pSp>
        <p:nvGrpSpPr>
          <p:cNvPr id="27" name="Group 26">
            <a:extLst>
              <a:ext uri="{FF2B5EF4-FFF2-40B4-BE49-F238E27FC236}">
                <a16:creationId xmlns:a16="http://schemas.microsoft.com/office/drawing/2014/main" id="{26EF7C36-0189-F7DB-8DDC-80140CF16613}"/>
              </a:ext>
            </a:extLst>
          </p:cNvPr>
          <p:cNvGrpSpPr/>
          <p:nvPr/>
        </p:nvGrpSpPr>
        <p:grpSpPr>
          <a:xfrm>
            <a:off x="690342" y="1345024"/>
            <a:ext cx="2270400" cy="5040000"/>
            <a:chOff x="1045883" y="1040224"/>
            <a:chExt cx="2270400" cy="5040000"/>
          </a:xfrm>
        </p:grpSpPr>
        <p:pic>
          <p:nvPicPr>
            <p:cNvPr id="10" name="Picture 9">
              <a:extLst>
                <a:ext uri="{FF2B5EF4-FFF2-40B4-BE49-F238E27FC236}">
                  <a16:creationId xmlns:a16="http://schemas.microsoft.com/office/drawing/2014/main" id="{0DCBCB4F-1E2A-F817-732E-4DE46277C9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5883" y="1040224"/>
              <a:ext cx="2270400" cy="5040000"/>
            </a:xfrm>
            <a:prstGeom prst="rect">
              <a:avLst/>
            </a:prstGeom>
            <a:ln w="19050">
              <a:solidFill>
                <a:srgbClr val="002060"/>
              </a:solidFill>
            </a:ln>
          </p:spPr>
        </p:pic>
        <p:sp>
          <p:nvSpPr>
            <p:cNvPr id="15" name="Rectangle 14">
              <a:extLst>
                <a:ext uri="{FF2B5EF4-FFF2-40B4-BE49-F238E27FC236}">
                  <a16:creationId xmlns:a16="http://schemas.microsoft.com/office/drawing/2014/main" id="{440ADBE8-8201-93BF-F371-2FD163B47E68}"/>
                </a:ext>
              </a:extLst>
            </p:cNvPr>
            <p:cNvSpPr/>
            <p:nvPr/>
          </p:nvSpPr>
          <p:spPr>
            <a:xfrm>
              <a:off x="2725212" y="5743837"/>
              <a:ext cx="362217" cy="33638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8A22E33-7B78-4D26-2D35-CE631030ACA6}"/>
                </a:ext>
              </a:extLst>
            </p:cNvPr>
            <p:cNvSpPr/>
            <p:nvPr/>
          </p:nvSpPr>
          <p:spPr>
            <a:xfrm>
              <a:off x="3070225" y="1254126"/>
              <a:ext cx="212726"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4" name="Connector: Elbow 23">
            <a:extLst>
              <a:ext uri="{FF2B5EF4-FFF2-40B4-BE49-F238E27FC236}">
                <a16:creationId xmlns:a16="http://schemas.microsoft.com/office/drawing/2014/main" id="{F418BB5C-961B-185F-8790-EFD5572A5140}"/>
              </a:ext>
            </a:extLst>
          </p:cNvPr>
          <p:cNvCxnSpPr>
            <a:cxnSpLocks/>
            <a:stCxn id="33" idx="3"/>
            <a:endCxn id="6" idx="1"/>
          </p:cNvCxnSpPr>
          <p:nvPr/>
        </p:nvCxnSpPr>
        <p:spPr>
          <a:xfrm>
            <a:off x="5760244" y="1684338"/>
            <a:ext cx="608031" cy="555418"/>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8CB2603A-1976-3006-FF74-3F3BE8439452}"/>
              </a:ext>
            </a:extLst>
          </p:cNvPr>
          <p:cNvGrpSpPr/>
          <p:nvPr/>
        </p:nvGrpSpPr>
        <p:grpSpPr>
          <a:xfrm>
            <a:off x="3553327" y="1345024"/>
            <a:ext cx="2270400" cy="5040000"/>
            <a:chOff x="1045883" y="1040224"/>
            <a:chExt cx="2270400" cy="5040000"/>
          </a:xfrm>
        </p:grpSpPr>
        <p:pic>
          <p:nvPicPr>
            <p:cNvPr id="31" name="Picture 30">
              <a:extLst>
                <a:ext uri="{FF2B5EF4-FFF2-40B4-BE49-F238E27FC236}">
                  <a16:creationId xmlns:a16="http://schemas.microsoft.com/office/drawing/2014/main" id="{E7595455-F4D3-BB33-F891-E12D67B391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5883" y="1040224"/>
              <a:ext cx="2270400" cy="5040000"/>
            </a:xfrm>
            <a:prstGeom prst="rect">
              <a:avLst/>
            </a:prstGeom>
            <a:ln w="19050">
              <a:solidFill>
                <a:srgbClr val="002060"/>
              </a:solidFill>
            </a:ln>
          </p:spPr>
        </p:pic>
        <p:sp>
          <p:nvSpPr>
            <p:cNvPr id="33" name="Rectangle 32">
              <a:extLst>
                <a:ext uri="{FF2B5EF4-FFF2-40B4-BE49-F238E27FC236}">
                  <a16:creationId xmlns:a16="http://schemas.microsoft.com/office/drawing/2014/main" id="{66C072DF-F846-4C54-DA66-B379E3AF20BA}"/>
                </a:ext>
              </a:extLst>
            </p:cNvPr>
            <p:cNvSpPr/>
            <p:nvPr/>
          </p:nvSpPr>
          <p:spPr>
            <a:xfrm>
              <a:off x="2171711" y="1276350"/>
              <a:ext cx="1081089" cy="20637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C5A198FB-D2A3-972E-00F3-36D7C2B569F7}"/>
              </a:ext>
            </a:extLst>
          </p:cNvPr>
          <p:cNvGrpSpPr/>
          <p:nvPr/>
        </p:nvGrpSpPr>
        <p:grpSpPr>
          <a:xfrm>
            <a:off x="9360745" y="1353098"/>
            <a:ext cx="2270400" cy="5040000"/>
            <a:chOff x="1036511" y="1482726"/>
            <a:chExt cx="2270400" cy="5040000"/>
          </a:xfrm>
        </p:grpSpPr>
        <p:pic>
          <p:nvPicPr>
            <p:cNvPr id="43" name="Picture 42">
              <a:extLst>
                <a:ext uri="{FF2B5EF4-FFF2-40B4-BE49-F238E27FC236}">
                  <a16:creationId xmlns:a16="http://schemas.microsoft.com/office/drawing/2014/main" id="{92FD127D-D50A-2CC6-232F-77405E8819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6511" y="1482726"/>
              <a:ext cx="2270400" cy="5040000"/>
            </a:xfrm>
            <a:prstGeom prst="rect">
              <a:avLst/>
            </a:prstGeom>
            <a:ln w="19050">
              <a:solidFill>
                <a:srgbClr val="002060"/>
              </a:solidFill>
            </a:ln>
          </p:spPr>
        </p:pic>
        <p:sp>
          <p:nvSpPr>
            <p:cNvPr id="44" name="Rectangle 43">
              <a:extLst>
                <a:ext uri="{FF2B5EF4-FFF2-40B4-BE49-F238E27FC236}">
                  <a16:creationId xmlns:a16="http://schemas.microsoft.com/office/drawing/2014/main" id="{4F583B67-DEA9-FC76-4F56-DDE8909027B5}"/>
                </a:ext>
              </a:extLst>
            </p:cNvPr>
            <p:cNvSpPr/>
            <p:nvPr/>
          </p:nvSpPr>
          <p:spPr>
            <a:xfrm>
              <a:off x="1036511" y="2350641"/>
              <a:ext cx="826136" cy="20930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2" name="Connector: Elbow 51">
            <a:extLst>
              <a:ext uri="{FF2B5EF4-FFF2-40B4-BE49-F238E27FC236}">
                <a16:creationId xmlns:a16="http://schemas.microsoft.com/office/drawing/2014/main" id="{4DEE8C72-1901-FBB2-5668-B1E48C1998C9}"/>
              </a:ext>
            </a:extLst>
          </p:cNvPr>
          <p:cNvCxnSpPr>
            <a:cxnSpLocks/>
            <a:stCxn id="18" idx="3"/>
            <a:endCxn id="44" idx="1"/>
          </p:cNvCxnSpPr>
          <p:nvPr/>
        </p:nvCxnSpPr>
        <p:spPr>
          <a:xfrm flipV="1">
            <a:off x="8963194" y="2325665"/>
            <a:ext cx="397551" cy="2036772"/>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70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5511" y="2274363"/>
            <a:ext cx="6729828" cy="2800767"/>
          </a:xfrm>
          <a:prstGeom prst="rect">
            <a:avLst/>
          </a:prstGeom>
          <a:solidFill>
            <a:srgbClr val="002060"/>
          </a:solidFill>
        </p:spPr>
        <p:txBody>
          <a:bodyPr wrap="square" rtlCol="0">
            <a:spAutoFit/>
          </a:bodyPr>
          <a:lstStyle>
            <a:defPPr>
              <a:defRPr lang="en-US"/>
            </a:defPPr>
            <a:lvl1pPr marL="342900" indent="-342900">
              <a:buAutoNum type="arabicPeriod"/>
              <a:defRPr sz="1600" b="1">
                <a:solidFill>
                  <a:schemeClr val="bg1"/>
                </a:solidFill>
                <a:latin typeface="+mj-lt"/>
              </a:defRPr>
            </a:lvl1pPr>
          </a:lstStyle>
          <a:p>
            <a:pPr algn="just"/>
            <a:r>
              <a:rPr lang="en-US" dirty="0"/>
              <a:t>Service Frequency: </a:t>
            </a:r>
            <a:r>
              <a:rPr lang="en-US" b="0" dirty="0"/>
              <a:t>This is the delay between consecutive VH sessions.</a:t>
            </a:r>
          </a:p>
          <a:p>
            <a:pPr algn="just"/>
            <a:endParaRPr lang="en-US" dirty="0"/>
          </a:p>
          <a:p>
            <a:pPr algn="just"/>
            <a:r>
              <a:rPr lang="en-US" dirty="0"/>
              <a:t>Run as Service: </a:t>
            </a:r>
            <a:r>
              <a:rPr lang="en-US" b="0" dirty="0"/>
              <a:t>Check this option if the VH must run.</a:t>
            </a:r>
          </a:p>
          <a:p>
            <a:pPr algn="just"/>
            <a:endParaRPr lang="en-US" dirty="0"/>
          </a:p>
          <a:p>
            <a:pPr algn="just"/>
            <a:r>
              <a:rPr lang="en-US" dirty="0"/>
              <a:t>Connection Retry Option: </a:t>
            </a:r>
            <a:r>
              <a:rPr lang="en-IN" b="0" dirty="0"/>
              <a:t>If Smart Device or Wellington does not connect in one try then it’s used.</a:t>
            </a:r>
            <a:endParaRPr lang="en-US" b="0" dirty="0"/>
          </a:p>
          <a:p>
            <a:pPr algn="just"/>
            <a:endParaRPr lang="en-US" dirty="0"/>
          </a:p>
          <a:p>
            <a:pPr algn="just"/>
            <a:r>
              <a:rPr lang="en-US" dirty="0"/>
              <a:t>Use GPS Service: </a:t>
            </a:r>
            <a:r>
              <a:rPr lang="en-US" b="0" dirty="0"/>
              <a:t>Check this option if the GPS service must be used to capture the location of the user.</a:t>
            </a:r>
          </a:p>
          <a:p>
            <a:pPr algn="just"/>
            <a:endParaRPr lang="en-US" dirty="0"/>
          </a:p>
          <a:p>
            <a:pPr algn="just"/>
            <a:r>
              <a:rPr lang="en-US" dirty="0"/>
              <a:t>Working Hours: </a:t>
            </a:r>
            <a:r>
              <a:rPr lang="en-IN" b="0" dirty="0"/>
              <a:t>VH will work during define working hours.</a:t>
            </a:r>
            <a:endParaRPr lang="en-US" dirty="0"/>
          </a:p>
        </p:txBody>
      </p:sp>
      <p:sp>
        <p:nvSpPr>
          <p:cNvPr id="3" name="Rectangle 2">
            <a:extLst>
              <a:ext uri="{FF2B5EF4-FFF2-40B4-BE49-F238E27FC236}">
                <a16:creationId xmlns:a16="http://schemas.microsoft.com/office/drawing/2014/main" id="{F87CD3E7-0D03-4AEC-BE0C-A32344FA2F98}"/>
              </a:ext>
            </a:extLst>
          </p:cNvPr>
          <p:cNvSpPr/>
          <p:nvPr/>
        </p:nvSpPr>
        <p:spPr>
          <a:xfrm>
            <a:off x="364527" y="167068"/>
            <a:ext cx="7348146" cy="480131"/>
          </a:xfrm>
          <a:prstGeom prst="rect">
            <a:avLst/>
          </a:prstGeom>
        </p:spPr>
        <p:txBody>
          <a:bodyPr vert="horz" lIns="91440" tIns="45720" rIns="91440" bIns="45720" rtlCol="0" anchor="ctr">
            <a:noAutofit/>
          </a:bodyPr>
          <a:lstStyle/>
          <a:p>
            <a:pPr>
              <a:lnSpc>
                <a:spcPct val="90000"/>
              </a:lnSpc>
              <a:spcBef>
                <a:spcPct val="0"/>
              </a:spcBef>
            </a:pPr>
            <a:r>
              <a:rPr lang="en-US" sz="2800" b="1" dirty="0">
                <a:solidFill>
                  <a:srgbClr val="FFC000"/>
                </a:solidFill>
                <a:latin typeface="+mj-lt"/>
                <a:ea typeface="+mj-ea"/>
                <a:cs typeface="+mj-cs"/>
              </a:rPr>
              <a:t>Virtual Hub – Settings/Option for VH Services</a:t>
            </a:r>
          </a:p>
        </p:txBody>
      </p:sp>
      <p:pic>
        <p:nvPicPr>
          <p:cNvPr id="4" name="Picture 3">
            <a:extLst>
              <a:ext uri="{FF2B5EF4-FFF2-40B4-BE49-F238E27FC236}">
                <a16:creationId xmlns:a16="http://schemas.microsoft.com/office/drawing/2014/main" id="{1480E656-0F41-7061-5E7C-03B5ED9DBF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pSp>
        <p:nvGrpSpPr>
          <p:cNvPr id="21" name="Group 20">
            <a:extLst>
              <a:ext uri="{FF2B5EF4-FFF2-40B4-BE49-F238E27FC236}">
                <a16:creationId xmlns:a16="http://schemas.microsoft.com/office/drawing/2014/main" id="{0A14D0FD-69FA-23E5-E51F-45497AD850E0}"/>
              </a:ext>
            </a:extLst>
          </p:cNvPr>
          <p:cNvGrpSpPr/>
          <p:nvPr/>
        </p:nvGrpSpPr>
        <p:grpSpPr>
          <a:xfrm>
            <a:off x="1212440" y="1191863"/>
            <a:ext cx="3196903" cy="5040000"/>
            <a:chOff x="625418" y="1191863"/>
            <a:chExt cx="3196903" cy="5040000"/>
          </a:xfrm>
        </p:grpSpPr>
        <p:sp>
          <p:nvSpPr>
            <p:cNvPr id="15" name="Teardrop 14"/>
            <p:cNvSpPr/>
            <p:nvPr/>
          </p:nvSpPr>
          <p:spPr>
            <a:xfrm>
              <a:off x="625418" y="1736742"/>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17" name="Teardrop 16"/>
            <p:cNvSpPr/>
            <p:nvPr/>
          </p:nvSpPr>
          <p:spPr>
            <a:xfrm>
              <a:off x="625419" y="3490811"/>
              <a:ext cx="401257" cy="367873"/>
            </a:xfrm>
            <a:prstGeom prst="teardrop">
              <a:avLst/>
            </a:prstGeom>
            <a:solidFill>
              <a:srgbClr val="002060"/>
            </a:solidFill>
          </p:spPr>
          <p:txBody>
            <a:bodyPr wrap="square" rtlCol="0">
              <a:spAutoFit/>
            </a:bodyPr>
            <a:lstStyle/>
            <a:p>
              <a:r>
                <a:rPr lang="en-US" sz="1100" b="1" dirty="0">
                  <a:solidFill>
                    <a:schemeClr val="bg1"/>
                  </a:solidFill>
                  <a:latin typeface="+mj-lt"/>
                </a:rPr>
                <a:t>5</a:t>
              </a:r>
            </a:p>
          </p:txBody>
        </p:sp>
        <p:sp>
          <p:nvSpPr>
            <p:cNvPr id="18" name="Teardrop 17"/>
            <p:cNvSpPr/>
            <p:nvPr/>
          </p:nvSpPr>
          <p:spPr>
            <a:xfrm>
              <a:off x="625418" y="2355850"/>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3</a:t>
              </a:r>
            </a:p>
          </p:txBody>
        </p:sp>
        <p:pic>
          <p:nvPicPr>
            <p:cNvPr id="6" name="Picture 5">
              <a:extLst>
                <a:ext uri="{FF2B5EF4-FFF2-40B4-BE49-F238E27FC236}">
                  <a16:creationId xmlns:a16="http://schemas.microsoft.com/office/drawing/2014/main" id="{4E74DCDF-2EC8-F59B-DDD0-9BB468BA63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676" y="1191863"/>
              <a:ext cx="2270400" cy="5040000"/>
            </a:xfrm>
            <a:prstGeom prst="rect">
              <a:avLst/>
            </a:prstGeom>
            <a:ln w="19050">
              <a:solidFill>
                <a:srgbClr val="002060"/>
              </a:solidFill>
            </a:ln>
          </p:spPr>
        </p:pic>
        <p:sp>
          <p:nvSpPr>
            <p:cNvPr id="19" name="Teardrop 18">
              <a:extLst>
                <a:ext uri="{FF2B5EF4-FFF2-40B4-BE49-F238E27FC236}">
                  <a16:creationId xmlns:a16="http://schemas.microsoft.com/office/drawing/2014/main" id="{53D6DB7A-09B3-455B-BA2F-449F871124B7}"/>
                </a:ext>
              </a:extLst>
            </p:cNvPr>
            <p:cNvSpPr/>
            <p:nvPr/>
          </p:nvSpPr>
          <p:spPr>
            <a:xfrm flipH="1">
              <a:off x="3343384" y="2171914"/>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sp>
          <p:nvSpPr>
            <p:cNvPr id="13" name="Right Brace 12">
              <a:extLst>
                <a:ext uri="{FF2B5EF4-FFF2-40B4-BE49-F238E27FC236}">
                  <a16:creationId xmlns:a16="http://schemas.microsoft.com/office/drawing/2014/main" id="{4A7399F1-74E6-E25B-003A-BE9A427CCC88}"/>
                </a:ext>
              </a:extLst>
            </p:cNvPr>
            <p:cNvSpPr/>
            <p:nvPr/>
          </p:nvSpPr>
          <p:spPr>
            <a:xfrm>
              <a:off x="2620962" y="3073216"/>
              <a:ext cx="800101" cy="301686"/>
            </a:xfrm>
            <a:prstGeom prst="rightBrace">
              <a:avLst>
                <a:gd name="adj1" fmla="val 0"/>
                <a:gd name="adj2" fmla="val 55799"/>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4" name="Teardrop 13">
              <a:extLst>
                <a:ext uri="{FF2B5EF4-FFF2-40B4-BE49-F238E27FC236}">
                  <a16:creationId xmlns:a16="http://schemas.microsoft.com/office/drawing/2014/main" id="{68CB659C-D099-7DCC-5552-80CE529F0B60}"/>
                </a:ext>
              </a:extLst>
            </p:cNvPr>
            <p:cNvSpPr/>
            <p:nvPr/>
          </p:nvSpPr>
          <p:spPr>
            <a:xfrm flipH="1">
              <a:off x="3421063" y="3235794"/>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4</a:t>
              </a:r>
            </a:p>
          </p:txBody>
        </p:sp>
        <p:cxnSp>
          <p:nvCxnSpPr>
            <p:cNvPr id="8" name="Straight Arrow Connector 7">
              <a:extLst>
                <a:ext uri="{FF2B5EF4-FFF2-40B4-BE49-F238E27FC236}">
                  <a16:creationId xmlns:a16="http://schemas.microsoft.com/office/drawing/2014/main" id="{575E3F73-EFC5-4D6C-246F-5F96A5719380}"/>
                </a:ext>
              </a:extLst>
            </p:cNvPr>
            <p:cNvCxnSpPr>
              <a:cxnSpLocks/>
              <a:stCxn id="19" idx="7"/>
            </p:cNvCxnSpPr>
            <p:nvPr/>
          </p:nvCxnSpPr>
          <p:spPr>
            <a:xfrm flipH="1">
              <a:off x="1858692" y="2171914"/>
              <a:ext cx="1484692"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5289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5511" y="2274363"/>
            <a:ext cx="6729828" cy="2062103"/>
          </a:xfrm>
          <a:prstGeom prst="rect">
            <a:avLst/>
          </a:prstGeom>
          <a:solidFill>
            <a:srgbClr val="002060"/>
          </a:solidFill>
        </p:spPr>
        <p:txBody>
          <a:bodyPr wrap="square" rtlCol="0">
            <a:spAutoFit/>
          </a:bodyPr>
          <a:lstStyle>
            <a:defPPr>
              <a:defRPr lang="en-US"/>
            </a:defPPr>
            <a:lvl1pPr marL="342900" indent="-342900">
              <a:buAutoNum type="arabicPeriod"/>
              <a:defRPr sz="1600" b="1">
                <a:solidFill>
                  <a:schemeClr val="bg1"/>
                </a:solidFill>
                <a:latin typeface="+mj-lt"/>
              </a:defRPr>
            </a:lvl1pPr>
          </a:lstStyle>
          <a:p>
            <a:pPr algn="just"/>
            <a:r>
              <a:rPr lang="en-US" dirty="0"/>
              <a:t>Enable Vibration – </a:t>
            </a:r>
            <a:r>
              <a:rPr lang="en-US" b="0" dirty="0"/>
              <a:t>If this option is enabled the user gets notified by vibration once the data download is complete.</a:t>
            </a:r>
          </a:p>
          <a:p>
            <a:pPr algn="just"/>
            <a:endParaRPr lang="en-US" b="0" dirty="0"/>
          </a:p>
          <a:p>
            <a:pPr algn="just"/>
            <a:r>
              <a:rPr lang="en-US" dirty="0"/>
              <a:t>Enable Notification Sound– </a:t>
            </a:r>
            <a:r>
              <a:rPr lang="en-US" b="0" dirty="0"/>
              <a:t>If this option is enabled the user gets notified by a sound once the data download is complete.</a:t>
            </a:r>
          </a:p>
          <a:p>
            <a:pPr algn="just"/>
            <a:endParaRPr lang="en-US" dirty="0"/>
          </a:p>
          <a:p>
            <a:pPr marL="0" indent="0" algn="just">
              <a:buNone/>
            </a:pPr>
            <a:r>
              <a:rPr lang="en-US" dirty="0"/>
              <a:t>Notification enables the person collecting the data to identify the data download completion without checking the device manually.</a:t>
            </a:r>
          </a:p>
        </p:txBody>
      </p:sp>
      <p:sp>
        <p:nvSpPr>
          <p:cNvPr id="3" name="Rectangle 2">
            <a:extLst>
              <a:ext uri="{FF2B5EF4-FFF2-40B4-BE49-F238E27FC236}">
                <a16:creationId xmlns:a16="http://schemas.microsoft.com/office/drawing/2014/main" id="{F87CD3E7-0D03-4AEC-BE0C-A32344FA2F98}"/>
              </a:ext>
            </a:extLst>
          </p:cNvPr>
          <p:cNvSpPr/>
          <p:nvPr/>
        </p:nvSpPr>
        <p:spPr>
          <a:xfrm>
            <a:off x="364527" y="167068"/>
            <a:ext cx="7348146" cy="480131"/>
          </a:xfrm>
          <a:prstGeom prst="rect">
            <a:avLst/>
          </a:prstGeom>
        </p:spPr>
        <p:txBody>
          <a:bodyPr vert="horz" lIns="91440" tIns="45720" rIns="91440" bIns="45720" rtlCol="0" anchor="ctr">
            <a:noAutofit/>
          </a:bodyPr>
          <a:lstStyle/>
          <a:p>
            <a:pPr>
              <a:lnSpc>
                <a:spcPct val="90000"/>
              </a:lnSpc>
              <a:spcBef>
                <a:spcPct val="0"/>
              </a:spcBef>
            </a:pPr>
            <a:r>
              <a:rPr lang="en-US" sz="2800" b="1" dirty="0">
                <a:solidFill>
                  <a:srgbClr val="FFC000"/>
                </a:solidFill>
                <a:latin typeface="+mj-lt"/>
                <a:ea typeface="+mj-ea"/>
                <a:cs typeface="+mj-cs"/>
              </a:rPr>
              <a:t>Virtual Hub - Notification Settings</a:t>
            </a:r>
          </a:p>
        </p:txBody>
      </p:sp>
      <p:pic>
        <p:nvPicPr>
          <p:cNvPr id="4" name="Picture 3">
            <a:extLst>
              <a:ext uri="{FF2B5EF4-FFF2-40B4-BE49-F238E27FC236}">
                <a16:creationId xmlns:a16="http://schemas.microsoft.com/office/drawing/2014/main" id="{1480E656-0F41-7061-5E7C-03B5ED9DBF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pSp>
        <p:nvGrpSpPr>
          <p:cNvPr id="21" name="Group 20">
            <a:extLst>
              <a:ext uri="{FF2B5EF4-FFF2-40B4-BE49-F238E27FC236}">
                <a16:creationId xmlns:a16="http://schemas.microsoft.com/office/drawing/2014/main" id="{0A14D0FD-69FA-23E5-E51F-45497AD850E0}"/>
              </a:ext>
            </a:extLst>
          </p:cNvPr>
          <p:cNvGrpSpPr/>
          <p:nvPr/>
        </p:nvGrpSpPr>
        <p:grpSpPr>
          <a:xfrm>
            <a:off x="1291463" y="1090263"/>
            <a:ext cx="2671658" cy="5040000"/>
            <a:chOff x="625418" y="1191863"/>
            <a:chExt cx="2671658" cy="5040000"/>
          </a:xfrm>
        </p:grpSpPr>
        <p:sp>
          <p:nvSpPr>
            <p:cNvPr id="15" name="Teardrop 14"/>
            <p:cNvSpPr/>
            <p:nvPr/>
          </p:nvSpPr>
          <p:spPr>
            <a:xfrm>
              <a:off x="625418" y="2705343"/>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pic>
          <p:nvPicPr>
            <p:cNvPr id="6" name="Picture 5">
              <a:extLst>
                <a:ext uri="{FF2B5EF4-FFF2-40B4-BE49-F238E27FC236}">
                  <a16:creationId xmlns:a16="http://schemas.microsoft.com/office/drawing/2014/main" id="{4E74DCDF-2EC8-F59B-DDD0-9BB468BA63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676" y="1191863"/>
              <a:ext cx="2270400" cy="5040000"/>
            </a:xfrm>
            <a:prstGeom prst="rect">
              <a:avLst/>
            </a:prstGeom>
            <a:ln w="19050">
              <a:solidFill>
                <a:srgbClr val="002060"/>
              </a:solidFill>
            </a:ln>
          </p:spPr>
        </p:pic>
        <p:sp>
          <p:nvSpPr>
            <p:cNvPr id="14" name="Teardrop 13">
              <a:extLst>
                <a:ext uri="{FF2B5EF4-FFF2-40B4-BE49-F238E27FC236}">
                  <a16:creationId xmlns:a16="http://schemas.microsoft.com/office/drawing/2014/main" id="{68CB659C-D099-7DCC-5552-80CE529F0B60}"/>
                </a:ext>
              </a:extLst>
            </p:cNvPr>
            <p:cNvSpPr/>
            <p:nvPr/>
          </p:nvSpPr>
          <p:spPr>
            <a:xfrm flipH="1">
              <a:off x="2161876" y="2937541"/>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grpSp>
    </p:spTree>
    <p:extLst>
      <p:ext uri="{BB962C8B-B14F-4D97-AF65-F5344CB8AC3E}">
        <p14:creationId xmlns:p14="http://schemas.microsoft.com/office/powerpoint/2010/main" val="1749798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26420" y="4922306"/>
            <a:ext cx="5576553" cy="584775"/>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US" dirty="0"/>
              <a:t>Select here to access the virtual hub screen, all the VH activities can be monitored here on this screen.</a:t>
            </a:r>
          </a:p>
        </p:txBody>
      </p:sp>
      <p:sp>
        <p:nvSpPr>
          <p:cNvPr id="13" name="TextBox 12">
            <a:extLst>
              <a:ext uri="{FF2B5EF4-FFF2-40B4-BE49-F238E27FC236}">
                <a16:creationId xmlns:a16="http://schemas.microsoft.com/office/drawing/2014/main" id="{210B462C-7896-4D92-ABEC-7182B753849D}"/>
              </a:ext>
            </a:extLst>
          </p:cNvPr>
          <p:cNvSpPr txBox="1"/>
          <p:nvPr/>
        </p:nvSpPr>
        <p:spPr>
          <a:xfrm>
            <a:off x="5526421" y="2311417"/>
            <a:ext cx="5576553" cy="338554"/>
          </a:xfrm>
          <a:prstGeom prst="rect">
            <a:avLst/>
          </a:prstGeom>
          <a:solidFill>
            <a:srgbClr val="002060"/>
          </a:solidFill>
        </p:spPr>
        <p:txBody>
          <a:bodyPr wrap="square" rtlCol="0">
            <a:spAutoFit/>
          </a:bodyPr>
          <a:lstStyle>
            <a:defPPr>
              <a:defRPr lang="en-US"/>
            </a:defPPr>
            <a:lvl1pPr marL="342900" indent="-342900" algn="just">
              <a:buAutoNum type="arabicPeriod"/>
              <a:defRPr sz="1600" b="1">
                <a:solidFill>
                  <a:schemeClr val="bg1"/>
                </a:solidFill>
                <a:latin typeface="+mj-lt"/>
              </a:defRPr>
            </a:lvl1pPr>
          </a:lstStyle>
          <a:p>
            <a:pPr marL="0" indent="0">
              <a:buNone/>
            </a:pPr>
            <a:r>
              <a:rPr lang="en-IN" dirty="0"/>
              <a:t>Application data downloading from Smart Device’s and Upload.</a:t>
            </a:r>
            <a:endParaRPr lang="en-US" dirty="0"/>
          </a:p>
        </p:txBody>
      </p:sp>
      <p:sp>
        <p:nvSpPr>
          <p:cNvPr id="4" name="Rectangle 3">
            <a:extLst>
              <a:ext uri="{FF2B5EF4-FFF2-40B4-BE49-F238E27FC236}">
                <a16:creationId xmlns:a16="http://schemas.microsoft.com/office/drawing/2014/main" id="{DFDA5BA0-C0E1-4380-BC03-C7D7F8619723}"/>
              </a:ext>
            </a:extLst>
          </p:cNvPr>
          <p:cNvSpPr/>
          <p:nvPr/>
        </p:nvSpPr>
        <p:spPr>
          <a:xfrm>
            <a:off x="508000" y="180582"/>
            <a:ext cx="6596902" cy="480131"/>
          </a:xfrm>
          <a:prstGeom prst="rect">
            <a:avLst/>
          </a:prstGeom>
        </p:spPr>
        <p:txBody>
          <a:bodyPr vert="horz" lIns="91440" tIns="45720" rIns="91440" bIns="45720" rtlCol="0" anchor="ctr">
            <a:noAutofit/>
          </a:bodyPr>
          <a:lstStyle/>
          <a:p>
            <a:pPr>
              <a:lnSpc>
                <a:spcPct val="90000"/>
              </a:lnSpc>
              <a:spcBef>
                <a:spcPct val="0"/>
              </a:spcBef>
            </a:pPr>
            <a:r>
              <a:rPr lang="en-US" sz="2800" b="1" dirty="0">
                <a:solidFill>
                  <a:srgbClr val="FFC000"/>
                </a:solidFill>
                <a:latin typeface="+mj-lt"/>
                <a:ea typeface="+mj-ea"/>
                <a:cs typeface="+mj-cs"/>
              </a:rPr>
              <a:t>VH Screen – Data Download Access</a:t>
            </a:r>
          </a:p>
        </p:txBody>
      </p:sp>
      <p:pic>
        <p:nvPicPr>
          <p:cNvPr id="2" name="Picture 1">
            <a:extLst>
              <a:ext uri="{FF2B5EF4-FFF2-40B4-BE49-F238E27FC236}">
                <a16:creationId xmlns:a16="http://schemas.microsoft.com/office/drawing/2014/main" id="{C44FA854-B01F-DFE3-C699-81701D0024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pSp>
        <p:nvGrpSpPr>
          <p:cNvPr id="10" name="Group 9">
            <a:extLst>
              <a:ext uri="{FF2B5EF4-FFF2-40B4-BE49-F238E27FC236}">
                <a16:creationId xmlns:a16="http://schemas.microsoft.com/office/drawing/2014/main" id="{7AA3C530-B006-7A64-4254-B01873C4FCEE}"/>
              </a:ext>
            </a:extLst>
          </p:cNvPr>
          <p:cNvGrpSpPr/>
          <p:nvPr/>
        </p:nvGrpSpPr>
        <p:grpSpPr>
          <a:xfrm>
            <a:off x="2247730" y="1229963"/>
            <a:ext cx="2270400" cy="5040000"/>
            <a:chOff x="1692721" y="1090263"/>
            <a:chExt cx="2270400" cy="5040000"/>
          </a:xfrm>
        </p:grpSpPr>
        <p:pic>
          <p:nvPicPr>
            <p:cNvPr id="3" name="Picture 2">
              <a:extLst>
                <a:ext uri="{FF2B5EF4-FFF2-40B4-BE49-F238E27FC236}">
                  <a16:creationId xmlns:a16="http://schemas.microsoft.com/office/drawing/2014/main" id="{4660FBD8-4677-297C-CEDF-50618A2696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92721" y="1090263"/>
              <a:ext cx="2270400" cy="5040000"/>
            </a:xfrm>
            <a:prstGeom prst="rect">
              <a:avLst/>
            </a:prstGeom>
            <a:ln w="19050">
              <a:solidFill>
                <a:srgbClr val="002060"/>
              </a:solidFill>
            </a:ln>
          </p:spPr>
        </p:pic>
        <p:sp>
          <p:nvSpPr>
            <p:cNvPr id="5" name="Rectangle 4">
              <a:extLst>
                <a:ext uri="{FF2B5EF4-FFF2-40B4-BE49-F238E27FC236}">
                  <a16:creationId xmlns:a16="http://schemas.microsoft.com/office/drawing/2014/main" id="{E14D468B-2F9B-17D6-7AB3-BE16387EB0D3}"/>
                </a:ext>
              </a:extLst>
            </p:cNvPr>
            <p:cNvSpPr/>
            <p:nvPr/>
          </p:nvSpPr>
          <p:spPr>
            <a:xfrm>
              <a:off x="3436143" y="5862637"/>
              <a:ext cx="273845" cy="24288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Arrow Connector 11">
            <a:extLst>
              <a:ext uri="{FF2B5EF4-FFF2-40B4-BE49-F238E27FC236}">
                <a16:creationId xmlns:a16="http://schemas.microsoft.com/office/drawing/2014/main" id="{87F57689-0C3C-4C8E-ADC2-A1AB02901EF5}"/>
              </a:ext>
            </a:extLst>
          </p:cNvPr>
          <p:cNvCxnSpPr>
            <a:cxnSpLocks/>
            <a:stCxn id="13" idx="1"/>
          </p:cNvCxnSpPr>
          <p:nvPr/>
        </p:nvCxnSpPr>
        <p:spPr>
          <a:xfrm flipH="1">
            <a:off x="3632200" y="2480694"/>
            <a:ext cx="1894221"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63887481-8E6C-2678-205B-5677D9BC6362}"/>
              </a:ext>
            </a:extLst>
          </p:cNvPr>
          <p:cNvCxnSpPr>
            <a:cxnSpLocks/>
            <a:stCxn id="5" idx="3"/>
            <a:endCxn id="6" idx="1"/>
          </p:cNvCxnSpPr>
          <p:nvPr/>
        </p:nvCxnSpPr>
        <p:spPr>
          <a:xfrm flipV="1">
            <a:off x="4264997" y="5214694"/>
            <a:ext cx="1261423" cy="909087"/>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2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BA80B6E-42EE-4FA2-9A39-D0FCB3B14665}"/>
              </a:ext>
            </a:extLst>
          </p:cNvPr>
          <p:cNvSpPr txBox="1"/>
          <p:nvPr/>
        </p:nvSpPr>
        <p:spPr>
          <a:xfrm>
            <a:off x="5791200" y="5486400"/>
            <a:ext cx="5760416" cy="338554"/>
          </a:xfrm>
          <a:prstGeom prst="rect">
            <a:avLst/>
          </a:prstGeom>
          <a:solidFill>
            <a:srgbClr val="002060"/>
          </a:solidFill>
        </p:spPr>
        <p:txBody>
          <a:bodyPr wrap="square" rtlCol="0">
            <a:spAutoFit/>
          </a:bodyPr>
          <a:lstStyle>
            <a:defPPr>
              <a:defRPr lang="en-US"/>
            </a:defPPr>
            <a:lvl1pPr algn="just">
              <a:defRPr sz="1600" b="1">
                <a:solidFill>
                  <a:schemeClr val="bg1"/>
                </a:solidFill>
                <a:latin typeface="+mj-lt"/>
              </a:defRPr>
            </a:lvl1pPr>
          </a:lstStyle>
          <a:p>
            <a:r>
              <a:rPr lang="en-US" dirty="0"/>
              <a:t>Sync now can be selected to force a manual sync using the virtual hub</a:t>
            </a:r>
          </a:p>
        </p:txBody>
      </p:sp>
      <p:sp>
        <p:nvSpPr>
          <p:cNvPr id="18" name="TextBox 17">
            <a:extLst>
              <a:ext uri="{FF2B5EF4-FFF2-40B4-BE49-F238E27FC236}">
                <a16:creationId xmlns:a16="http://schemas.microsoft.com/office/drawing/2014/main" id="{625081C6-1A07-4CDA-B281-1F5ACF269FD6}"/>
              </a:ext>
            </a:extLst>
          </p:cNvPr>
          <p:cNvSpPr txBox="1"/>
          <p:nvPr/>
        </p:nvSpPr>
        <p:spPr>
          <a:xfrm>
            <a:off x="5791200" y="2541657"/>
            <a:ext cx="5760416" cy="707886"/>
          </a:xfrm>
          <a:prstGeom prst="rect">
            <a:avLst/>
          </a:prstGeom>
          <a:solidFill>
            <a:srgbClr val="002060"/>
          </a:solidFill>
        </p:spPr>
        <p:txBody>
          <a:bodyPr wrap="square" rtlCol="0">
            <a:spAutoFit/>
          </a:bodyPr>
          <a:lstStyle/>
          <a:p>
            <a:pPr algn="just"/>
            <a:r>
              <a:rPr lang="en-US" sz="1600" b="1" dirty="0">
                <a:solidFill>
                  <a:schemeClr val="bg1"/>
                </a:solidFill>
                <a:latin typeface="+mj-lt"/>
              </a:rPr>
              <a:t>This screen displays the devices being connected and the VH data download and upload activities can be monitored here</a:t>
            </a:r>
            <a:r>
              <a:rPr lang="en-US" sz="2400" b="1" dirty="0">
                <a:solidFill>
                  <a:schemeClr val="bg1"/>
                </a:solidFill>
                <a:latin typeface="+mj-lt"/>
              </a:rPr>
              <a:t>.</a:t>
            </a:r>
            <a:endParaRPr lang="en-US" sz="2400" dirty="0">
              <a:solidFill>
                <a:schemeClr val="bg1"/>
              </a:solidFill>
              <a:latin typeface="+mj-lt"/>
            </a:endParaRPr>
          </a:p>
        </p:txBody>
      </p:sp>
      <p:cxnSp>
        <p:nvCxnSpPr>
          <p:cNvPr id="25" name="Straight Arrow Connector 24">
            <a:extLst>
              <a:ext uri="{FF2B5EF4-FFF2-40B4-BE49-F238E27FC236}">
                <a16:creationId xmlns:a16="http://schemas.microsoft.com/office/drawing/2014/main" id="{09FCCF88-1510-4DFD-8B4F-B2B7C70B46EE}"/>
              </a:ext>
            </a:extLst>
          </p:cNvPr>
          <p:cNvCxnSpPr>
            <a:cxnSpLocks/>
            <a:stCxn id="6" idx="3"/>
            <a:endCxn id="17" idx="1"/>
          </p:cNvCxnSpPr>
          <p:nvPr/>
        </p:nvCxnSpPr>
        <p:spPr>
          <a:xfrm flipV="1">
            <a:off x="4518130" y="5655677"/>
            <a:ext cx="1273070" cy="2173"/>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6ABC421-E602-47BF-889B-36208E26D6F8}"/>
              </a:ext>
            </a:extLst>
          </p:cNvPr>
          <p:cNvSpPr/>
          <p:nvPr/>
        </p:nvSpPr>
        <p:spPr>
          <a:xfrm>
            <a:off x="327055" y="182071"/>
            <a:ext cx="7003913" cy="480131"/>
          </a:xfrm>
          <a:prstGeom prst="rect">
            <a:avLst/>
          </a:prstGeom>
        </p:spPr>
        <p:txBody>
          <a:bodyPr vert="horz" lIns="91440" tIns="45720" rIns="91440" bIns="45720" rtlCol="0" anchor="ctr">
            <a:noAutofit/>
          </a:bodyPr>
          <a:lstStyle/>
          <a:p>
            <a:pPr>
              <a:lnSpc>
                <a:spcPct val="90000"/>
              </a:lnSpc>
              <a:spcBef>
                <a:spcPct val="0"/>
              </a:spcBef>
            </a:pPr>
            <a:r>
              <a:rPr lang="en-US" sz="2800" b="1" dirty="0">
                <a:solidFill>
                  <a:srgbClr val="FFC000"/>
                </a:solidFill>
                <a:latin typeface="+mj-lt"/>
                <a:ea typeface="+mj-ea"/>
                <a:cs typeface="+mj-cs"/>
              </a:rPr>
              <a:t>VH Screen - Components</a:t>
            </a:r>
          </a:p>
        </p:txBody>
      </p:sp>
      <p:pic>
        <p:nvPicPr>
          <p:cNvPr id="2" name="Picture 1">
            <a:extLst>
              <a:ext uri="{FF2B5EF4-FFF2-40B4-BE49-F238E27FC236}">
                <a16:creationId xmlns:a16="http://schemas.microsoft.com/office/drawing/2014/main" id="{461F6DC9-FA33-DAFC-8B6F-1C4428101B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3" name="Picture 2">
            <a:extLst>
              <a:ext uri="{FF2B5EF4-FFF2-40B4-BE49-F238E27FC236}">
                <a16:creationId xmlns:a16="http://schemas.microsoft.com/office/drawing/2014/main" id="{7559C07A-A79F-27FE-AB65-33EDDB8AB1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7730" y="1229963"/>
            <a:ext cx="2270400" cy="5040000"/>
          </a:xfrm>
          <a:prstGeom prst="rect">
            <a:avLst/>
          </a:prstGeom>
          <a:ln w="19050">
            <a:solidFill>
              <a:srgbClr val="002060"/>
            </a:solidFill>
          </a:ln>
        </p:spPr>
      </p:pic>
      <p:sp>
        <p:nvSpPr>
          <p:cNvPr id="5" name="Rectangle 4">
            <a:extLst>
              <a:ext uri="{FF2B5EF4-FFF2-40B4-BE49-F238E27FC236}">
                <a16:creationId xmlns:a16="http://schemas.microsoft.com/office/drawing/2014/main" id="{59028FE1-9C21-1E3F-1E7A-8BB9E12CCD7C}"/>
              </a:ext>
            </a:extLst>
          </p:cNvPr>
          <p:cNvSpPr/>
          <p:nvPr/>
        </p:nvSpPr>
        <p:spPr>
          <a:xfrm>
            <a:off x="2247730" y="1866900"/>
            <a:ext cx="2270400" cy="20574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91E0C52-67B8-AFE4-F276-E6FAC3670A86}"/>
              </a:ext>
            </a:extLst>
          </p:cNvPr>
          <p:cNvSpPr/>
          <p:nvPr/>
        </p:nvSpPr>
        <p:spPr>
          <a:xfrm>
            <a:off x="2247730" y="5536406"/>
            <a:ext cx="2270400" cy="24288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B0CFD709-76B1-EC9E-A062-3178AD3F0220}"/>
              </a:ext>
            </a:extLst>
          </p:cNvPr>
          <p:cNvCxnSpPr>
            <a:cxnSpLocks/>
            <a:stCxn id="5" idx="3"/>
            <a:endCxn id="18" idx="1"/>
          </p:cNvCxnSpPr>
          <p:nvPr/>
        </p:nvCxnSpPr>
        <p:spPr>
          <a:xfrm>
            <a:off x="4518130" y="2895600"/>
            <a:ext cx="1273070"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723F24C-5A90-0A42-B77C-7A279A2AE306}"/>
              </a:ext>
            </a:extLst>
          </p:cNvPr>
          <p:cNvSpPr txBox="1"/>
          <p:nvPr/>
        </p:nvSpPr>
        <p:spPr>
          <a:xfrm>
            <a:off x="5791198" y="3563794"/>
            <a:ext cx="5760417" cy="1323439"/>
          </a:xfrm>
          <a:prstGeom prst="rect">
            <a:avLst/>
          </a:prstGeom>
          <a:solidFill>
            <a:srgbClr val="002060"/>
          </a:solidFill>
        </p:spPr>
        <p:txBody>
          <a:bodyPr wrap="square" rtlCol="0">
            <a:spAutoFit/>
          </a:bodyPr>
          <a:lstStyle>
            <a:defPPr>
              <a:defRPr lang="en-US"/>
            </a:defPPr>
            <a:lvl1pPr algn="just">
              <a:defRPr sz="1600" b="1">
                <a:solidFill>
                  <a:schemeClr val="bg1"/>
                </a:solidFill>
                <a:latin typeface="+mj-lt"/>
              </a:defRPr>
            </a:lvl1pPr>
          </a:lstStyle>
          <a:p>
            <a:r>
              <a:rPr lang="en-US" dirty="0"/>
              <a:t>When the phone application read all the data from the device it will display as “Data Downloaded And Clock set”. After completing the read data from all the devices, the application will upload data to the cloud. After completion of data upload to the cloud application will give the status "Waiting for next execution".</a:t>
            </a:r>
            <a:endParaRPr lang="en-IN" dirty="0"/>
          </a:p>
        </p:txBody>
      </p:sp>
    </p:spTree>
    <p:extLst>
      <p:ext uri="{BB962C8B-B14F-4D97-AF65-F5344CB8AC3E}">
        <p14:creationId xmlns:p14="http://schemas.microsoft.com/office/powerpoint/2010/main" val="148756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1825" y="2377499"/>
            <a:ext cx="6252115" cy="584775"/>
          </a:xfrm>
          <a:prstGeom prst="rect">
            <a:avLst/>
          </a:prstGeom>
          <a:solidFill>
            <a:srgbClr val="002060"/>
          </a:solidFill>
        </p:spPr>
        <p:txBody>
          <a:bodyPr wrap="square" rtlCol="0">
            <a:spAutoFit/>
          </a:bodyPr>
          <a:lstStyle/>
          <a:p>
            <a:pPr algn="just"/>
            <a:r>
              <a:rPr lang="en-US" sz="1600" b="1" dirty="0">
                <a:solidFill>
                  <a:schemeClr val="bg1"/>
                </a:solidFill>
                <a:latin typeface="+mj-lt"/>
              </a:rPr>
              <a:t>Pull down the notification to check the Virtual Hub service status when the application runs in the background.</a:t>
            </a:r>
            <a:endParaRPr lang="en-US" sz="1600" dirty="0">
              <a:solidFill>
                <a:schemeClr val="bg1"/>
              </a:solidFill>
              <a:latin typeface="+mj-lt"/>
            </a:endParaRPr>
          </a:p>
        </p:txBody>
      </p:sp>
      <p:cxnSp>
        <p:nvCxnSpPr>
          <p:cNvPr id="8" name="Straight Arrow Connector 7">
            <a:extLst>
              <a:ext uri="{FF2B5EF4-FFF2-40B4-BE49-F238E27FC236}">
                <a16:creationId xmlns:a16="http://schemas.microsoft.com/office/drawing/2014/main" id="{E620BC9E-0F03-4D8B-B5CE-1900D405DFAB}"/>
              </a:ext>
            </a:extLst>
          </p:cNvPr>
          <p:cNvCxnSpPr>
            <a:cxnSpLocks/>
            <a:stCxn id="13" idx="3"/>
            <a:endCxn id="6" idx="1"/>
          </p:cNvCxnSpPr>
          <p:nvPr/>
        </p:nvCxnSpPr>
        <p:spPr>
          <a:xfrm>
            <a:off x="4312444" y="2664893"/>
            <a:ext cx="769381" cy="4994"/>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343867" y="144789"/>
            <a:ext cx="10990074" cy="554181"/>
          </a:xfrm>
          <a:prstGeom prst="rect">
            <a:avLst/>
          </a:prstGeom>
        </p:spPr>
        <p:txBody>
          <a:bodyPr vert="horz" lIns="91440" tIns="45720" rIns="91440" bIns="45720" rtlCol="0" anchor="ctr">
            <a:noAutofit/>
          </a:bodyPr>
          <a:lstStyle>
            <a:defPPr>
              <a:defRPr lang="en-US"/>
            </a:defPPr>
            <a:lvl1pPr>
              <a:lnSpc>
                <a:spcPct val="90000"/>
              </a:lnSpc>
              <a:spcBef>
                <a:spcPct val="0"/>
              </a:spcBef>
              <a:defRPr sz="2800" b="1">
                <a:solidFill>
                  <a:srgbClr val="FFC000"/>
                </a:solidFill>
                <a:latin typeface="+mj-lt"/>
                <a:ea typeface="+mj-ea"/>
                <a:cs typeface="+mj-cs"/>
              </a:defRPr>
            </a:lvl1pPr>
          </a:lstStyle>
          <a:p>
            <a:r>
              <a:rPr lang="en-US" dirty="0"/>
              <a:t>VH Screen - Notification</a:t>
            </a:r>
          </a:p>
        </p:txBody>
      </p:sp>
      <p:pic>
        <p:nvPicPr>
          <p:cNvPr id="3" name="Picture 2">
            <a:extLst>
              <a:ext uri="{FF2B5EF4-FFF2-40B4-BE49-F238E27FC236}">
                <a16:creationId xmlns:a16="http://schemas.microsoft.com/office/drawing/2014/main" id="{EE76BC31-841C-4829-5F41-C4E4A65EAE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5" name="Picture 4">
            <a:extLst>
              <a:ext uri="{FF2B5EF4-FFF2-40B4-BE49-F238E27FC236}">
                <a16:creationId xmlns:a16="http://schemas.microsoft.com/office/drawing/2014/main" id="{1CDB28F4-5132-D7BE-9C99-B2B9F94BF2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7107" y="1134365"/>
            <a:ext cx="2270400" cy="5040000"/>
          </a:xfrm>
          <a:prstGeom prst="rect">
            <a:avLst/>
          </a:prstGeom>
          <a:ln w="19050">
            <a:solidFill>
              <a:srgbClr val="002060"/>
            </a:solidFill>
          </a:ln>
        </p:spPr>
      </p:pic>
      <p:sp>
        <p:nvSpPr>
          <p:cNvPr id="13" name="Rectangle 12">
            <a:extLst>
              <a:ext uri="{FF2B5EF4-FFF2-40B4-BE49-F238E27FC236}">
                <a16:creationId xmlns:a16="http://schemas.microsoft.com/office/drawing/2014/main" id="{E1F06294-0E0B-B4CF-620E-B12D5CC655CF}"/>
              </a:ext>
            </a:extLst>
          </p:cNvPr>
          <p:cNvSpPr/>
          <p:nvPr/>
        </p:nvSpPr>
        <p:spPr>
          <a:xfrm>
            <a:off x="2085975" y="2367511"/>
            <a:ext cx="2226469" cy="5947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96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C1DC65-319E-4374-B4E5-0BD0A678C6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728" y="935034"/>
            <a:ext cx="11014543" cy="4987932"/>
          </a:xfrm>
          <a:prstGeom prst="rect">
            <a:avLst/>
          </a:prstGeom>
          <a:ln w="28575">
            <a:noFill/>
          </a:ln>
        </p:spPr>
      </p:pic>
    </p:spTree>
    <p:extLst>
      <p:ext uri="{BB962C8B-B14F-4D97-AF65-F5344CB8AC3E}">
        <p14:creationId xmlns:p14="http://schemas.microsoft.com/office/powerpoint/2010/main" val="370235858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Login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733424"/>
            <a:ext cx="11698294" cy="5850255"/>
          </a:xfrm>
        </p:spPr>
        <p:txBody>
          <a:bodyPr>
            <a:noAutofit/>
          </a:bodyPr>
          <a:lstStyle/>
          <a:p>
            <a:pPr marL="0" indent="0" algn="just">
              <a:buNone/>
            </a:pPr>
            <a:r>
              <a:rPr lang="en-US" sz="1800" dirty="0">
                <a:solidFill>
                  <a:srgbClr val="002060"/>
                </a:solidFill>
              </a:rPr>
              <a:t>After successfully installing the Smart Cooler Installation Application from Play Store. Open the Application, and the application will redirect to Login Page. Select the server from the server list and Login with valid Credentials.</a:t>
            </a:r>
            <a:endParaRPr lang="en-MY" sz="1800" dirty="0"/>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6081084" y="2442769"/>
            <a:ext cx="5834231" cy="332398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b="0" dirty="0"/>
              <a:t>The Change from v. 5.1 is that All data (outlets, assets, remote commands, firmware) is downloaded After showing the Outlet Screen.</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Bluetooth also should be enabled as well as location services.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The application requires an internet connection for initial login. </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After the initial log in the application can work in Offline mode provided that the same username &amp; password as the one in the online login is used.</a:t>
            </a:r>
          </a:p>
          <a:p>
            <a:pPr algn="just">
              <a:lnSpc>
                <a:spcPct val="100000"/>
              </a:lnSpc>
            </a:pPr>
            <a:endParaRPr lang="en-US" b="0" dirty="0"/>
          </a:p>
          <a:p>
            <a:pPr marL="285750" indent="-285750" algn="just">
              <a:lnSpc>
                <a:spcPct val="100000"/>
              </a:lnSpc>
              <a:buFont typeface="Wingdings" panose="05000000000000000000" pitchFamily="2" charset="2"/>
              <a:buChar char="§"/>
            </a:pPr>
            <a:r>
              <a:rPr lang="en-US" b="0" dirty="0"/>
              <a:t>Minimum device requirements – Device Has 4 GB and Up RAM at least and Bluetooth Version 4.2 and above.</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The Minimum OS version is 8.0 and Above.</a:t>
            </a:r>
          </a:p>
        </p:txBody>
      </p:sp>
      <p:pic>
        <p:nvPicPr>
          <p:cNvPr id="4" name="Picture 3">
            <a:extLst>
              <a:ext uri="{FF2B5EF4-FFF2-40B4-BE49-F238E27FC236}">
                <a16:creationId xmlns:a16="http://schemas.microsoft.com/office/drawing/2014/main" id="{57D71205-2F9F-56F4-B656-3EC86F14C5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93602" y="1462621"/>
            <a:ext cx="2270400" cy="5040000"/>
          </a:xfrm>
          <a:prstGeom prst="rect">
            <a:avLst/>
          </a:prstGeom>
          <a:ln w="19050">
            <a:solidFill>
              <a:srgbClr val="002060"/>
            </a:solidFill>
          </a:ln>
        </p:spPr>
      </p:pic>
    </p:spTree>
    <p:extLst>
      <p:ext uri="{BB962C8B-B14F-4D97-AF65-F5344CB8AC3E}">
        <p14:creationId xmlns:p14="http://schemas.microsoft.com/office/powerpoint/2010/main" val="372814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19" name="Text Box 3">
            <a:extLst>
              <a:ext uri="{FF2B5EF4-FFF2-40B4-BE49-F238E27FC236}">
                <a16:creationId xmlns:a16="http://schemas.microsoft.com/office/drawing/2014/main" id="{6BFE289D-4D25-48B6-97B6-4C9EEA4F3C27}"/>
              </a:ext>
            </a:extLst>
          </p:cNvPr>
          <p:cNvSpPr txBox="1">
            <a:spLocks noChangeArrowheads="1"/>
          </p:cNvSpPr>
          <p:nvPr/>
        </p:nvSpPr>
        <p:spPr bwMode="auto">
          <a:xfrm>
            <a:off x="4923606" y="2388963"/>
            <a:ext cx="6671733" cy="2977995"/>
          </a:xfrm>
          <a:prstGeom prst="rect">
            <a:avLst/>
          </a:prstGeom>
          <a:solidFill>
            <a:srgbClr val="002060"/>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nSpc>
                <a:spcPct val="200000"/>
              </a:lnSpc>
              <a:buNone/>
            </a:pPr>
            <a:r>
              <a:rPr lang="en-IN" sz="1600" b="1" dirty="0"/>
              <a:t>1. Association Screen</a:t>
            </a:r>
            <a:r>
              <a:rPr lang="en-US" sz="1600" b="1" dirty="0"/>
              <a:t> </a:t>
            </a:r>
          </a:p>
          <a:p>
            <a:pPr marL="0" indent="0">
              <a:lnSpc>
                <a:spcPct val="200000"/>
              </a:lnSpc>
              <a:buNone/>
            </a:pPr>
            <a:r>
              <a:rPr lang="en-US" sz="1600" b="1" dirty="0"/>
              <a:t>	</a:t>
            </a:r>
            <a:r>
              <a:rPr lang="en-US" sz="1600" dirty="0"/>
              <a:t>Use for Do the Association and Remove Association.</a:t>
            </a:r>
            <a:endParaRPr lang="en-IN" sz="1600" dirty="0"/>
          </a:p>
          <a:p>
            <a:pPr marL="0" indent="0">
              <a:lnSpc>
                <a:spcPct val="200000"/>
              </a:lnSpc>
              <a:buNone/>
            </a:pPr>
            <a:r>
              <a:rPr lang="en-IN" sz="1600" b="1" dirty="0"/>
              <a:t>2. Configuration/Scanning Screen</a:t>
            </a:r>
            <a:r>
              <a:rPr lang="en-US" sz="1600" b="1" dirty="0"/>
              <a:t> </a:t>
            </a:r>
          </a:p>
          <a:p>
            <a:pPr marL="0" indent="0">
              <a:lnSpc>
                <a:spcPct val="200000"/>
              </a:lnSpc>
              <a:buNone/>
            </a:pPr>
            <a:r>
              <a:rPr lang="en-US" sz="1600" b="1" dirty="0"/>
              <a:t>	</a:t>
            </a:r>
            <a:r>
              <a:rPr lang="en-US" sz="1600" dirty="0"/>
              <a:t>Use for Check the Device Advertisement and Configuration check.</a:t>
            </a:r>
            <a:endParaRPr lang="en-IN" sz="1600" dirty="0"/>
          </a:p>
          <a:p>
            <a:pPr marL="0" indent="0">
              <a:lnSpc>
                <a:spcPct val="200000"/>
              </a:lnSpc>
              <a:buNone/>
            </a:pPr>
            <a:r>
              <a:rPr lang="en-IN" sz="1600" b="1" dirty="0"/>
              <a:t>3. VH Screen</a:t>
            </a:r>
            <a:r>
              <a:rPr lang="en-US" sz="1600" b="1" dirty="0"/>
              <a:t> </a:t>
            </a:r>
          </a:p>
          <a:p>
            <a:pPr marL="0" indent="0">
              <a:lnSpc>
                <a:spcPct val="200000"/>
              </a:lnSpc>
              <a:buNone/>
            </a:pPr>
            <a:r>
              <a:rPr lang="en-US" sz="1600" b="1" dirty="0"/>
              <a:t>	</a:t>
            </a:r>
            <a:r>
              <a:rPr lang="en-US" sz="1600" dirty="0"/>
              <a:t>Use for the Data Download and Upload to the Server.</a:t>
            </a:r>
          </a:p>
        </p:txBody>
      </p:sp>
      <p:grpSp>
        <p:nvGrpSpPr>
          <p:cNvPr id="28" name="Group 27">
            <a:extLst>
              <a:ext uri="{FF2B5EF4-FFF2-40B4-BE49-F238E27FC236}">
                <a16:creationId xmlns:a16="http://schemas.microsoft.com/office/drawing/2014/main" id="{A3A50FFC-4251-44F1-8D9B-AF04211FFA43}"/>
              </a:ext>
            </a:extLst>
          </p:cNvPr>
          <p:cNvGrpSpPr/>
          <p:nvPr/>
        </p:nvGrpSpPr>
        <p:grpSpPr>
          <a:xfrm>
            <a:off x="1595789" y="1360625"/>
            <a:ext cx="2268000" cy="5034672"/>
            <a:chOff x="1504349" y="1404338"/>
            <a:chExt cx="2268000" cy="5034672"/>
          </a:xfrm>
        </p:grpSpPr>
        <p:pic>
          <p:nvPicPr>
            <p:cNvPr id="22" name="Picture 21">
              <a:extLst>
                <a:ext uri="{FF2B5EF4-FFF2-40B4-BE49-F238E27FC236}">
                  <a16:creationId xmlns:a16="http://schemas.microsoft.com/office/drawing/2014/main" id="{E6E29E5E-DCA2-4DFB-8C08-9654C5B82F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4349" y="1404338"/>
              <a:ext cx="2268000" cy="5034672"/>
            </a:xfrm>
            <a:prstGeom prst="rect">
              <a:avLst/>
            </a:prstGeom>
            <a:ln w="19050">
              <a:solidFill>
                <a:srgbClr val="002060"/>
              </a:solidFill>
            </a:ln>
          </p:spPr>
        </p:pic>
        <p:sp>
          <p:nvSpPr>
            <p:cNvPr id="11" name="Rectangle 10">
              <a:extLst>
                <a:ext uri="{FF2B5EF4-FFF2-40B4-BE49-F238E27FC236}">
                  <a16:creationId xmlns:a16="http://schemas.microsoft.com/office/drawing/2014/main" id="{303570A0-31A1-4DA3-AB43-E1D6F9974483}"/>
                </a:ext>
              </a:extLst>
            </p:cNvPr>
            <p:cNvSpPr/>
            <p:nvPr/>
          </p:nvSpPr>
          <p:spPr>
            <a:xfrm>
              <a:off x="1688949" y="6059913"/>
              <a:ext cx="414321" cy="3790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6F030CB-7C27-4896-901E-CAA46D0EE30F}"/>
                </a:ext>
              </a:extLst>
            </p:cNvPr>
            <p:cNvSpPr/>
            <p:nvPr/>
          </p:nvSpPr>
          <p:spPr>
            <a:xfrm>
              <a:off x="2429344" y="6059913"/>
              <a:ext cx="414321" cy="3790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51EBE29-918C-463D-9F16-379BBCCABB78}"/>
                </a:ext>
              </a:extLst>
            </p:cNvPr>
            <p:cNvSpPr/>
            <p:nvPr/>
          </p:nvSpPr>
          <p:spPr>
            <a:xfrm>
              <a:off x="3169740" y="6059913"/>
              <a:ext cx="414321" cy="3790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5D45EA3-9EE3-4AC9-AD26-35AA030CC403}"/>
                </a:ext>
              </a:extLst>
            </p:cNvPr>
            <p:cNvSpPr txBox="1"/>
            <p:nvPr/>
          </p:nvSpPr>
          <p:spPr>
            <a:xfrm>
              <a:off x="1740461" y="5565830"/>
              <a:ext cx="311299" cy="369332"/>
            </a:xfrm>
            <a:prstGeom prst="rect">
              <a:avLst/>
            </a:prstGeom>
            <a:noFill/>
          </p:spPr>
          <p:txBody>
            <a:bodyPr wrap="square" rtlCol="0">
              <a:spAutoFit/>
            </a:bodyPr>
            <a:lstStyle/>
            <a:p>
              <a:r>
                <a:rPr lang="en-US" dirty="0">
                  <a:solidFill>
                    <a:srgbClr val="002060"/>
                  </a:solidFill>
                </a:rPr>
                <a:t>1</a:t>
              </a:r>
            </a:p>
          </p:txBody>
        </p:sp>
        <p:sp>
          <p:nvSpPr>
            <p:cNvPr id="26" name="TextBox 25">
              <a:extLst>
                <a:ext uri="{FF2B5EF4-FFF2-40B4-BE49-F238E27FC236}">
                  <a16:creationId xmlns:a16="http://schemas.microsoft.com/office/drawing/2014/main" id="{0125FC8D-EF80-4887-9620-7F04019AD54F}"/>
                </a:ext>
              </a:extLst>
            </p:cNvPr>
            <p:cNvSpPr txBox="1"/>
            <p:nvPr/>
          </p:nvSpPr>
          <p:spPr>
            <a:xfrm>
              <a:off x="2482698" y="5565830"/>
              <a:ext cx="311299" cy="369332"/>
            </a:xfrm>
            <a:prstGeom prst="rect">
              <a:avLst/>
            </a:prstGeom>
            <a:noFill/>
          </p:spPr>
          <p:txBody>
            <a:bodyPr wrap="square" rtlCol="0">
              <a:spAutoFit/>
            </a:bodyPr>
            <a:lstStyle/>
            <a:p>
              <a:r>
                <a:rPr lang="en-US" dirty="0">
                  <a:solidFill>
                    <a:srgbClr val="002060"/>
                  </a:solidFill>
                </a:rPr>
                <a:t>2</a:t>
              </a:r>
            </a:p>
          </p:txBody>
        </p:sp>
        <p:sp>
          <p:nvSpPr>
            <p:cNvPr id="27" name="TextBox 26">
              <a:extLst>
                <a:ext uri="{FF2B5EF4-FFF2-40B4-BE49-F238E27FC236}">
                  <a16:creationId xmlns:a16="http://schemas.microsoft.com/office/drawing/2014/main" id="{6CA460C6-B322-485C-94C5-1B421EE62044}"/>
                </a:ext>
              </a:extLst>
            </p:cNvPr>
            <p:cNvSpPr txBox="1"/>
            <p:nvPr/>
          </p:nvSpPr>
          <p:spPr>
            <a:xfrm>
              <a:off x="3221252" y="5565830"/>
              <a:ext cx="311299" cy="369332"/>
            </a:xfrm>
            <a:prstGeom prst="rect">
              <a:avLst/>
            </a:prstGeom>
            <a:noFill/>
          </p:spPr>
          <p:txBody>
            <a:bodyPr wrap="square" rtlCol="0">
              <a:spAutoFit/>
            </a:bodyPr>
            <a:lstStyle/>
            <a:p>
              <a:r>
                <a:rPr lang="en-US" dirty="0">
                  <a:solidFill>
                    <a:srgbClr val="002060"/>
                  </a:solidFill>
                </a:rPr>
                <a:t>3</a:t>
              </a:r>
            </a:p>
          </p:txBody>
        </p:sp>
      </p:grpSp>
      <p:sp>
        <p:nvSpPr>
          <p:cNvPr id="7" name="Title 1">
            <a:extLst>
              <a:ext uri="{FF2B5EF4-FFF2-40B4-BE49-F238E27FC236}">
                <a16:creationId xmlns:a16="http://schemas.microsoft.com/office/drawing/2014/main" id="{A3F1454B-DE42-3E0E-C2EF-A2A4CAE97700}"/>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Functions</a:t>
            </a:r>
          </a:p>
        </p:txBody>
      </p:sp>
    </p:spTree>
    <p:extLst>
      <p:ext uri="{BB962C8B-B14F-4D97-AF65-F5344CB8AC3E}">
        <p14:creationId xmlns:p14="http://schemas.microsoft.com/office/powerpoint/2010/main" val="242703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Association Screen</a:t>
            </a:r>
          </a:p>
        </p:txBody>
      </p:sp>
      <p:sp>
        <p:nvSpPr>
          <p:cNvPr id="77" name="Rectangle 76">
            <a:extLst>
              <a:ext uri="{FF2B5EF4-FFF2-40B4-BE49-F238E27FC236}">
                <a16:creationId xmlns:a16="http://schemas.microsoft.com/office/drawing/2014/main" id="{E86A7EC7-C608-0EC2-A8B6-D4133524CDE6}"/>
              </a:ext>
            </a:extLst>
          </p:cNvPr>
          <p:cNvSpPr/>
          <p:nvPr/>
        </p:nvSpPr>
        <p:spPr>
          <a:xfrm>
            <a:off x="231937" y="692094"/>
            <a:ext cx="8959688" cy="369332"/>
          </a:xfrm>
          <a:prstGeom prst="rect">
            <a:avLst/>
          </a:prstGeom>
          <a:solidFill>
            <a:schemeClr val="bg1"/>
          </a:solidFill>
        </p:spPr>
        <p:txBody>
          <a:bodyPr wrap="square">
            <a:spAutoFit/>
          </a:bodyPr>
          <a:lstStyle/>
          <a:p>
            <a:pPr algn="just"/>
            <a:r>
              <a:rPr lang="en-US" dirty="0">
                <a:solidFill>
                  <a:srgbClr val="002060"/>
                </a:solidFill>
              </a:rPr>
              <a:t>Click on Association Icon to move to Association Screen.</a:t>
            </a:r>
          </a:p>
        </p:txBody>
      </p:sp>
      <p:grpSp>
        <p:nvGrpSpPr>
          <p:cNvPr id="78" name="Group 77">
            <a:extLst>
              <a:ext uri="{FF2B5EF4-FFF2-40B4-BE49-F238E27FC236}">
                <a16:creationId xmlns:a16="http://schemas.microsoft.com/office/drawing/2014/main" id="{8F1E398D-CCA2-B2A3-0099-CDDEC71B5DF7}"/>
              </a:ext>
            </a:extLst>
          </p:cNvPr>
          <p:cNvGrpSpPr/>
          <p:nvPr/>
        </p:nvGrpSpPr>
        <p:grpSpPr>
          <a:xfrm>
            <a:off x="1420275" y="1281534"/>
            <a:ext cx="2287746" cy="5040000"/>
            <a:chOff x="1955932" y="1425708"/>
            <a:chExt cx="2287746" cy="5040000"/>
          </a:xfrm>
        </p:grpSpPr>
        <p:pic>
          <p:nvPicPr>
            <p:cNvPr id="79" name="Picture 78">
              <a:extLst>
                <a:ext uri="{FF2B5EF4-FFF2-40B4-BE49-F238E27FC236}">
                  <a16:creationId xmlns:a16="http://schemas.microsoft.com/office/drawing/2014/main" id="{14519672-59E1-03C1-BF14-D2FC6F8C01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55932" y="1425708"/>
              <a:ext cx="2287746" cy="5040000"/>
            </a:xfrm>
            <a:prstGeom prst="rect">
              <a:avLst/>
            </a:prstGeom>
            <a:ln w="19050">
              <a:solidFill>
                <a:srgbClr val="002060"/>
              </a:solidFill>
            </a:ln>
          </p:spPr>
        </p:pic>
        <p:sp>
          <p:nvSpPr>
            <p:cNvPr id="80" name="Rectangle 79">
              <a:extLst>
                <a:ext uri="{FF2B5EF4-FFF2-40B4-BE49-F238E27FC236}">
                  <a16:creationId xmlns:a16="http://schemas.microsoft.com/office/drawing/2014/main" id="{84506A3E-4804-DDFC-B8A2-3309C1CA6CD1}"/>
                </a:ext>
              </a:extLst>
            </p:cNvPr>
            <p:cNvSpPr/>
            <p:nvPr/>
          </p:nvSpPr>
          <p:spPr>
            <a:xfrm>
              <a:off x="2117136" y="6146310"/>
              <a:ext cx="427490" cy="3034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7726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15" name="Rectangle 14">
            <a:extLst>
              <a:ext uri="{FF2B5EF4-FFF2-40B4-BE49-F238E27FC236}">
                <a16:creationId xmlns:a16="http://schemas.microsoft.com/office/drawing/2014/main" id="{469C106C-F9DF-4518-B520-057DF97AD685}"/>
              </a:ext>
            </a:extLst>
          </p:cNvPr>
          <p:cNvSpPr/>
          <p:nvPr/>
        </p:nvSpPr>
        <p:spPr>
          <a:xfrm>
            <a:off x="6920469" y="3374927"/>
            <a:ext cx="4674870" cy="954107"/>
          </a:xfrm>
          <a:prstGeom prst="rect">
            <a:avLst/>
          </a:prstGeom>
          <a:solidFill>
            <a:srgbClr val="002060"/>
          </a:solidFill>
        </p:spPr>
        <p:txBody>
          <a:bodyPr wrap="square">
            <a:spAutoFit/>
          </a:bodyPr>
          <a:lstStyle/>
          <a:p>
            <a:r>
              <a:rPr lang="en-US" sz="1400" b="1" dirty="0">
                <a:solidFill>
                  <a:schemeClr val="bg1"/>
                </a:solidFill>
              </a:rPr>
              <a:t>Coolers – 10</a:t>
            </a:r>
          </a:p>
          <a:p>
            <a:r>
              <a:rPr lang="en-US" sz="1400" dirty="0">
                <a:solidFill>
                  <a:schemeClr val="bg1"/>
                </a:solidFill>
              </a:rPr>
              <a:t>Shows the number of coolers in the outlet.</a:t>
            </a:r>
          </a:p>
          <a:p>
            <a:r>
              <a:rPr lang="en-US" sz="1400" b="1" dirty="0">
                <a:solidFill>
                  <a:schemeClr val="bg1"/>
                </a:solidFill>
              </a:rPr>
              <a:t>Associated – 8 </a:t>
            </a:r>
          </a:p>
          <a:p>
            <a:pPr algn="ctr"/>
            <a:r>
              <a:rPr lang="en-US" sz="1400" dirty="0">
                <a:solidFill>
                  <a:schemeClr val="bg1"/>
                </a:solidFill>
              </a:rPr>
              <a:t>Shows the number of coolers already associated/ provisioned.</a:t>
            </a:r>
          </a:p>
        </p:txBody>
      </p:sp>
      <p:grpSp>
        <p:nvGrpSpPr>
          <p:cNvPr id="27" name="Group 26">
            <a:extLst>
              <a:ext uri="{FF2B5EF4-FFF2-40B4-BE49-F238E27FC236}">
                <a16:creationId xmlns:a16="http://schemas.microsoft.com/office/drawing/2014/main" id="{F58D4F7C-1865-4960-834A-CA0BEBE06F86}"/>
              </a:ext>
            </a:extLst>
          </p:cNvPr>
          <p:cNvGrpSpPr/>
          <p:nvPr/>
        </p:nvGrpSpPr>
        <p:grpSpPr>
          <a:xfrm>
            <a:off x="4241741" y="1216462"/>
            <a:ext cx="2268000" cy="5034672"/>
            <a:chOff x="1590172" y="1220466"/>
            <a:chExt cx="2268000" cy="5034672"/>
          </a:xfrm>
        </p:grpSpPr>
        <p:grpSp>
          <p:nvGrpSpPr>
            <p:cNvPr id="5" name="Group 4">
              <a:extLst>
                <a:ext uri="{FF2B5EF4-FFF2-40B4-BE49-F238E27FC236}">
                  <a16:creationId xmlns:a16="http://schemas.microsoft.com/office/drawing/2014/main" id="{525918E2-B94A-40DC-935F-F368F953D557}"/>
                </a:ext>
              </a:extLst>
            </p:cNvPr>
            <p:cNvGrpSpPr/>
            <p:nvPr/>
          </p:nvGrpSpPr>
          <p:grpSpPr>
            <a:xfrm>
              <a:off x="1590172" y="1220466"/>
              <a:ext cx="2268000" cy="5034672"/>
              <a:chOff x="2158982" y="1428182"/>
              <a:chExt cx="2268000" cy="5034672"/>
            </a:xfrm>
          </p:grpSpPr>
          <p:pic>
            <p:nvPicPr>
              <p:cNvPr id="13" name="Picture 12">
                <a:extLst>
                  <a:ext uri="{FF2B5EF4-FFF2-40B4-BE49-F238E27FC236}">
                    <a16:creationId xmlns:a16="http://schemas.microsoft.com/office/drawing/2014/main" id="{FB101D5F-33F4-4511-9AFA-CFA8F2A27C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8982" y="1428182"/>
                <a:ext cx="2268000" cy="5034672"/>
              </a:xfrm>
              <a:prstGeom prst="rect">
                <a:avLst/>
              </a:prstGeom>
              <a:ln w="19050">
                <a:solidFill>
                  <a:srgbClr val="002060"/>
                </a:solidFill>
              </a:ln>
            </p:spPr>
          </p:pic>
          <p:sp>
            <p:nvSpPr>
              <p:cNvPr id="17" name="Rectangle 16">
                <a:extLst>
                  <a:ext uri="{FF2B5EF4-FFF2-40B4-BE49-F238E27FC236}">
                    <a16:creationId xmlns:a16="http://schemas.microsoft.com/office/drawing/2014/main" id="{8397B90E-6EA0-4134-80C1-F505B6105360}"/>
                  </a:ext>
                </a:extLst>
              </p:cNvPr>
              <p:cNvSpPr/>
              <p:nvPr/>
            </p:nvSpPr>
            <p:spPr>
              <a:xfrm>
                <a:off x="3807310" y="3767491"/>
                <a:ext cx="619672" cy="57407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E09812F-AE76-4D33-8A95-25D78CFA746A}"/>
                </a:ext>
              </a:extLst>
            </p:cNvPr>
            <p:cNvSpPr/>
            <p:nvPr/>
          </p:nvSpPr>
          <p:spPr>
            <a:xfrm>
              <a:off x="1590172" y="2716708"/>
              <a:ext cx="1342608" cy="20732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9" name="Straight Arrow Connector 18">
            <a:extLst>
              <a:ext uri="{FF2B5EF4-FFF2-40B4-BE49-F238E27FC236}">
                <a16:creationId xmlns:a16="http://schemas.microsoft.com/office/drawing/2014/main" id="{520730CC-D3C8-4494-B67F-7D9E7FBD0255}"/>
              </a:ext>
            </a:extLst>
          </p:cNvPr>
          <p:cNvCxnSpPr>
            <a:cxnSpLocks/>
            <a:stCxn id="15" idx="1"/>
            <a:endCxn id="17" idx="3"/>
          </p:cNvCxnSpPr>
          <p:nvPr/>
        </p:nvCxnSpPr>
        <p:spPr>
          <a:xfrm flipH="1" flipV="1">
            <a:off x="6509741" y="3842809"/>
            <a:ext cx="410728" cy="9172"/>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69CAFCC-63F0-6FA0-6868-A3BF3D31D58B}"/>
              </a:ext>
            </a:extLst>
          </p:cNvPr>
          <p:cNvSpPr txBox="1"/>
          <p:nvPr/>
        </p:nvSpPr>
        <p:spPr>
          <a:xfrm>
            <a:off x="515760" y="1725275"/>
            <a:ext cx="3132314" cy="430887"/>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100" dirty="0">
                <a:latin typeface="Calibri (Body)"/>
              </a:rPr>
              <a:t>Total # of outlets in BD territory and how many have been loaded, outlets are loaded at startup.</a:t>
            </a:r>
            <a:endParaRPr lang="en-US" sz="1100" b="0" dirty="0">
              <a:solidFill>
                <a:schemeClr val="bg1"/>
              </a:solidFill>
              <a:latin typeface="Calibri (Body)"/>
            </a:endParaRPr>
          </a:p>
        </p:txBody>
      </p:sp>
      <p:cxnSp>
        <p:nvCxnSpPr>
          <p:cNvPr id="8" name="Straight Arrow Connector 7">
            <a:extLst>
              <a:ext uri="{FF2B5EF4-FFF2-40B4-BE49-F238E27FC236}">
                <a16:creationId xmlns:a16="http://schemas.microsoft.com/office/drawing/2014/main" id="{403A0128-D4E7-F020-23A0-03E2A56B916F}"/>
              </a:ext>
            </a:extLst>
          </p:cNvPr>
          <p:cNvCxnSpPr>
            <a:cxnSpLocks/>
            <a:stCxn id="7" idx="3"/>
            <a:endCxn id="18" idx="1"/>
          </p:cNvCxnSpPr>
          <p:nvPr/>
        </p:nvCxnSpPr>
        <p:spPr>
          <a:xfrm>
            <a:off x="3648074" y="1940719"/>
            <a:ext cx="593667"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D1FB7FD-0B33-B5D0-CBB9-E2F1F9DB625C}"/>
              </a:ext>
            </a:extLst>
          </p:cNvPr>
          <p:cNvSpPr txBox="1"/>
          <p:nvPr/>
        </p:nvSpPr>
        <p:spPr>
          <a:xfrm>
            <a:off x="6920470" y="4446754"/>
            <a:ext cx="4674869" cy="46166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l"/>
            <a:r>
              <a:rPr lang="en-US" sz="1200" dirty="0">
                <a:latin typeface="Calibri (Body)"/>
              </a:rPr>
              <a:t>Tap on Setup to enter the Outlet and view assigned and unassigned Coolers.</a:t>
            </a:r>
            <a:endParaRPr lang="en-US" sz="1200" b="0" dirty="0">
              <a:solidFill>
                <a:schemeClr val="bg1"/>
              </a:solidFill>
              <a:latin typeface="Calibri (Body)"/>
            </a:endParaRPr>
          </a:p>
        </p:txBody>
      </p:sp>
      <p:cxnSp>
        <p:nvCxnSpPr>
          <p:cNvPr id="10" name="Straight Arrow Connector 9">
            <a:extLst>
              <a:ext uri="{FF2B5EF4-FFF2-40B4-BE49-F238E27FC236}">
                <a16:creationId xmlns:a16="http://schemas.microsoft.com/office/drawing/2014/main" id="{0B96AADD-5E49-CDBE-F0CC-0844110EC117}"/>
              </a:ext>
            </a:extLst>
          </p:cNvPr>
          <p:cNvCxnSpPr>
            <a:cxnSpLocks/>
            <a:stCxn id="9" idx="1"/>
            <a:endCxn id="29" idx="3"/>
          </p:cNvCxnSpPr>
          <p:nvPr/>
        </p:nvCxnSpPr>
        <p:spPr>
          <a:xfrm flipH="1" flipV="1">
            <a:off x="6509741" y="4674395"/>
            <a:ext cx="410729" cy="319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E339AFE-36C4-1186-8E78-190BE0907F9E}"/>
              </a:ext>
            </a:extLst>
          </p:cNvPr>
          <p:cNvSpPr/>
          <p:nvPr/>
        </p:nvSpPr>
        <p:spPr>
          <a:xfrm>
            <a:off x="4241741" y="1876425"/>
            <a:ext cx="874337" cy="12858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ABE4957-200C-6486-015A-111096C04264}"/>
              </a:ext>
            </a:extLst>
          </p:cNvPr>
          <p:cNvSpPr txBox="1"/>
          <p:nvPr/>
        </p:nvSpPr>
        <p:spPr>
          <a:xfrm>
            <a:off x="515760" y="3264438"/>
            <a:ext cx="3132314" cy="938719"/>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100" b="1" dirty="0">
                <a:solidFill>
                  <a:schemeClr val="bg1"/>
                </a:solidFill>
              </a:rPr>
              <a:t>On successful login, a list of outlets will be shown.</a:t>
            </a:r>
          </a:p>
          <a:p>
            <a:endParaRPr lang="en-US" sz="1100" dirty="0">
              <a:latin typeface="Calibri (Body)"/>
            </a:endParaRPr>
          </a:p>
          <a:p>
            <a:r>
              <a:rPr lang="en-US" sz="1100" dirty="0">
                <a:latin typeface="Calibri (Body)"/>
              </a:rPr>
              <a:t>Only Assigned User outlets will be shown, for each one the Outlet name, address &amp; code will be displayed.</a:t>
            </a:r>
            <a:endParaRPr lang="en-US" sz="1100" b="0" dirty="0">
              <a:solidFill>
                <a:schemeClr val="bg1"/>
              </a:solidFill>
              <a:latin typeface="Calibri (Body)"/>
            </a:endParaRPr>
          </a:p>
        </p:txBody>
      </p:sp>
      <p:cxnSp>
        <p:nvCxnSpPr>
          <p:cNvPr id="23" name="Straight Arrow Connector 22">
            <a:extLst>
              <a:ext uri="{FF2B5EF4-FFF2-40B4-BE49-F238E27FC236}">
                <a16:creationId xmlns:a16="http://schemas.microsoft.com/office/drawing/2014/main" id="{19B3556D-BF07-BCE4-0C63-A9FC4D225185}"/>
              </a:ext>
            </a:extLst>
          </p:cNvPr>
          <p:cNvCxnSpPr>
            <a:cxnSpLocks/>
            <a:stCxn id="21" idx="3"/>
            <a:endCxn id="13" idx="1"/>
          </p:cNvCxnSpPr>
          <p:nvPr/>
        </p:nvCxnSpPr>
        <p:spPr>
          <a:xfrm>
            <a:off x="3648074" y="3733798"/>
            <a:ext cx="593667"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4915967-F9E9-5835-8B10-793CF57F6520}"/>
              </a:ext>
            </a:extLst>
          </p:cNvPr>
          <p:cNvSpPr/>
          <p:nvPr/>
        </p:nvSpPr>
        <p:spPr>
          <a:xfrm>
            <a:off x="5934075" y="4514851"/>
            <a:ext cx="575666" cy="31908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D7CFBD81-D80F-B186-076E-BEC0524448BF}"/>
              </a:ext>
            </a:extLst>
          </p:cNvPr>
          <p:cNvSpPr txBox="1"/>
          <p:nvPr/>
        </p:nvSpPr>
        <p:spPr>
          <a:xfrm>
            <a:off x="6920469" y="1970193"/>
            <a:ext cx="4674870" cy="46166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200" dirty="0">
                <a:latin typeface="Calibri (Body)"/>
              </a:rPr>
              <a:t>Use this box to quickly search for the Asset Serial. If a cooler is found the association menu for this cooler will be shown.</a:t>
            </a:r>
            <a:endParaRPr lang="en-US" sz="1200" b="0" dirty="0">
              <a:solidFill>
                <a:schemeClr val="bg1"/>
              </a:solidFill>
              <a:latin typeface="Calibri (Body)"/>
            </a:endParaRPr>
          </a:p>
        </p:txBody>
      </p:sp>
      <p:cxnSp>
        <p:nvCxnSpPr>
          <p:cNvPr id="38" name="Straight Arrow Connector 37">
            <a:extLst>
              <a:ext uri="{FF2B5EF4-FFF2-40B4-BE49-F238E27FC236}">
                <a16:creationId xmlns:a16="http://schemas.microsoft.com/office/drawing/2014/main" id="{94511837-3363-AB5E-BC01-A60F88930FB7}"/>
              </a:ext>
            </a:extLst>
          </p:cNvPr>
          <p:cNvCxnSpPr>
            <a:cxnSpLocks/>
            <a:stCxn id="37" idx="1"/>
            <a:endCxn id="43" idx="3"/>
          </p:cNvCxnSpPr>
          <p:nvPr/>
        </p:nvCxnSpPr>
        <p:spPr>
          <a:xfrm flipH="1">
            <a:off x="6461160" y="2201026"/>
            <a:ext cx="459309" cy="347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09C80F5-BE6A-A504-EF4B-14488584FE6A}"/>
              </a:ext>
            </a:extLst>
          </p:cNvPr>
          <p:cNvSpPr/>
          <p:nvPr/>
        </p:nvSpPr>
        <p:spPr>
          <a:xfrm>
            <a:off x="6038850" y="2038564"/>
            <a:ext cx="422310" cy="33187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D32CB64-BB53-27CD-6029-6594D4F4F685}"/>
              </a:ext>
            </a:extLst>
          </p:cNvPr>
          <p:cNvSpPr/>
          <p:nvPr/>
        </p:nvSpPr>
        <p:spPr>
          <a:xfrm>
            <a:off x="4256598" y="2038564"/>
            <a:ext cx="1549841" cy="6264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14BB1F8-A9B6-43B1-596B-F5478B7408C2}"/>
              </a:ext>
            </a:extLst>
          </p:cNvPr>
          <p:cNvSpPr txBox="1"/>
          <p:nvPr/>
        </p:nvSpPr>
        <p:spPr>
          <a:xfrm>
            <a:off x="6920469" y="2640988"/>
            <a:ext cx="4674870" cy="46166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200" dirty="0">
                <a:latin typeface="Calibri (Body)"/>
              </a:rPr>
              <a:t>Use this box to quickly search for the Outlet Code or Outlet Name. If an Outlet is found the result of the Outlet will be shown.</a:t>
            </a:r>
            <a:endParaRPr lang="en-US" sz="1200" b="0" dirty="0">
              <a:solidFill>
                <a:schemeClr val="bg1"/>
              </a:solidFill>
              <a:latin typeface="Calibri (Body)"/>
            </a:endParaRPr>
          </a:p>
        </p:txBody>
      </p:sp>
      <p:cxnSp>
        <p:nvCxnSpPr>
          <p:cNvPr id="20" name="Connector: Elbow 19">
            <a:extLst>
              <a:ext uri="{FF2B5EF4-FFF2-40B4-BE49-F238E27FC236}">
                <a16:creationId xmlns:a16="http://schemas.microsoft.com/office/drawing/2014/main" id="{55822866-823D-A8B4-E907-7C8A9CD84B3A}"/>
              </a:ext>
            </a:extLst>
          </p:cNvPr>
          <p:cNvCxnSpPr>
            <a:cxnSpLocks/>
            <a:stCxn id="3" idx="1"/>
            <a:endCxn id="2" idx="2"/>
          </p:cNvCxnSpPr>
          <p:nvPr/>
        </p:nvCxnSpPr>
        <p:spPr>
          <a:xfrm rot="10800000">
            <a:off x="5031519" y="2664977"/>
            <a:ext cx="1888950" cy="206845"/>
          </a:xfrm>
          <a:prstGeom prst="bentConnector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29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Configuration/Scanning Screen</a:t>
            </a:r>
          </a:p>
        </p:txBody>
      </p:sp>
      <p:sp>
        <p:nvSpPr>
          <p:cNvPr id="77" name="Rectangle 76">
            <a:extLst>
              <a:ext uri="{FF2B5EF4-FFF2-40B4-BE49-F238E27FC236}">
                <a16:creationId xmlns:a16="http://schemas.microsoft.com/office/drawing/2014/main" id="{E86A7EC7-C608-0EC2-A8B6-D4133524CDE6}"/>
              </a:ext>
            </a:extLst>
          </p:cNvPr>
          <p:cNvSpPr/>
          <p:nvPr/>
        </p:nvSpPr>
        <p:spPr>
          <a:xfrm>
            <a:off x="233220" y="665164"/>
            <a:ext cx="8042160" cy="369332"/>
          </a:xfrm>
          <a:prstGeom prst="rect">
            <a:avLst/>
          </a:prstGeom>
          <a:solidFill>
            <a:schemeClr val="bg1"/>
          </a:solidFill>
        </p:spPr>
        <p:txBody>
          <a:bodyPr wrap="square">
            <a:spAutoFit/>
          </a:bodyPr>
          <a:lstStyle/>
          <a:p>
            <a:pPr algn="just"/>
            <a:r>
              <a:rPr lang="en-US" dirty="0">
                <a:solidFill>
                  <a:srgbClr val="002060"/>
                </a:solidFill>
              </a:rPr>
              <a:t>Click on Configuration Icon to move to Configuration/Scanning Screen.</a:t>
            </a:r>
          </a:p>
        </p:txBody>
      </p:sp>
      <p:grpSp>
        <p:nvGrpSpPr>
          <p:cNvPr id="5" name="Group 4">
            <a:extLst>
              <a:ext uri="{FF2B5EF4-FFF2-40B4-BE49-F238E27FC236}">
                <a16:creationId xmlns:a16="http://schemas.microsoft.com/office/drawing/2014/main" id="{4E99726B-80F7-44E0-755C-0EDBD1A6F5C0}"/>
              </a:ext>
            </a:extLst>
          </p:cNvPr>
          <p:cNvGrpSpPr/>
          <p:nvPr/>
        </p:nvGrpSpPr>
        <p:grpSpPr>
          <a:xfrm>
            <a:off x="5716021" y="1322474"/>
            <a:ext cx="2270400" cy="5040000"/>
            <a:chOff x="1428948" y="1281534"/>
            <a:chExt cx="2270400" cy="5040000"/>
          </a:xfrm>
        </p:grpSpPr>
        <p:grpSp>
          <p:nvGrpSpPr>
            <p:cNvPr id="78" name="Group 77">
              <a:extLst>
                <a:ext uri="{FF2B5EF4-FFF2-40B4-BE49-F238E27FC236}">
                  <a16:creationId xmlns:a16="http://schemas.microsoft.com/office/drawing/2014/main" id="{8F1E398D-CCA2-B2A3-0099-CDDEC71B5DF7}"/>
                </a:ext>
              </a:extLst>
            </p:cNvPr>
            <p:cNvGrpSpPr/>
            <p:nvPr/>
          </p:nvGrpSpPr>
          <p:grpSpPr>
            <a:xfrm>
              <a:off x="1428948" y="1281534"/>
              <a:ext cx="2270400" cy="5040000"/>
              <a:chOff x="1964605" y="1425708"/>
              <a:chExt cx="2270400" cy="5040000"/>
            </a:xfrm>
          </p:grpSpPr>
          <p:pic>
            <p:nvPicPr>
              <p:cNvPr id="79" name="Picture 78">
                <a:extLst>
                  <a:ext uri="{FF2B5EF4-FFF2-40B4-BE49-F238E27FC236}">
                    <a16:creationId xmlns:a16="http://schemas.microsoft.com/office/drawing/2014/main" id="{14519672-59E1-03C1-BF14-D2FC6F8C01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64605" y="1425708"/>
                <a:ext cx="2270400" cy="5040000"/>
              </a:xfrm>
              <a:prstGeom prst="rect">
                <a:avLst/>
              </a:prstGeom>
              <a:ln w="19050">
                <a:solidFill>
                  <a:srgbClr val="002060"/>
                </a:solidFill>
              </a:ln>
            </p:spPr>
          </p:pic>
          <p:sp>
            <p:nvSpPr>
              <p:cNvPr id="80" name="Rectangle 79">
                <a:extLst>
                  <a:ext uri="{FF2B5EF4-FFF2-40B4-BE49-F238E27FC236}">
                    <a16:creationId xmlns:a16="http://schemas.microsoft.com/office/drawing/2014/main" id="{84506A3E-4804-DDFC-B8A2-3309C1CA6CD1}"/>
                  </a:ext>
                </a:extLst>
              </p:cNvPr>
              <p:cNvSpPr/>
              <p:nvPr/>
            </p:nvSpPr>
            <p:spPr>
              <a:xfrm>
                <a:off x="2886060" y="6162234"/>
                <a:ext cx="427490" cy="3034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5CD996C9-ADA9-B310-9AF8-2D0A991F05AB}"/>
                </a:ext>
              </a:extLst>
            </p:cNvPr>
            <p:cNvSpPr/>
            <p:nvPr/>
          </p:nvSpPr>
          <p:spPr>
            <a:xfrm>
              <a:off x="1428948" y="1943510"/>
              <a:ext cx="2270400" cy="124926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8DD22457-D956-9340-7751-A6E71CA983F8}"/>
              </a:ext>
            </a:extLst>
          </p:cNvPr>
          <p:cNvSpPr/>
          <p:nvPr/>
        </p:nvSpPr>
        <p:spPr>
          <a:xfrm>
            <a:off x="510647" y="1421489"/>
            <a:ext cx="4968722" cy="4841967"/>
          </a:xfrm>
          <a:prstGeom prst="rect">
            <a:avLst/>
          </a:prstGeom>
          <a:solidFill>
            <a:srgbClr val="002060"/>
          </a:solidFill>
        </p:spPr>
        <p:txBody>
          <a:bodyPr wrap="square">
            <a:spAutoFit/>
          </a:bodyPr>
          <a:lstStyle/>
          <a:p>
            <a:pPr>
              <a:lnSpc>
                <a:spcPct val="200000"/>
              </a:lnSpc>
            </a:pPr>
            <a:r>
              <a:rPr lang="en-US" sz="1200" b="1" dirty="0">
                <a:solidFill>
                  <a:schemeClr val="bg1"/>
                </a:solidFill>
              </a:rPr>
              <a:t>Smart Device # – </a:t>
            </a:r>
            <a:r>
              <a:rPr lang="en-US" sz="1100" dirty="0">
                <a:solidFill>
                  <a:schemeClr val="bg1"/>
                </a:solidFill>
              </a:rPr>
              <a:t>Smart Device Serial Number</a:t>
            </a:r>
          </a:p>
          <a:p>
            <a:pPr>
              <a:lnSpc>
                <a:spcPct val="200000"/>
              </a:lnSpc>
            </a:pPr>
            <a:r>
              <a:rPr lang="en-US" sz="1200" b="1" dirty="0">
                <a:solidFill>
                  <a:schemeClr val="bg1"/>
                </a:solidFill>
              </a:rPr>
              <a:t>Smart Device Type – </a:t>
            </a:r>
            <a:r>
              <a:rPr lang="en-US" sz="1100" dirty="0">
                <a:solidFill>
                  <a:schemeClr val="bg1"/>
                </a:solidFill>
              </a:rPr>
              <a:t>Name Type of Smart Device </a:t>
            </a:r>
          </a:p>
          <a:p>
            <a:pPr>
              <a:lnSpc>
                <a:spcPct val="200000"/>
              </a:lnSpc>
            </a:pPr>
            <a:r>
              <a:rPr lang="en-US" sz="1200" b="1" dirty="0">
                <a:solidFill>
                  <a:schemeClr val="bg1"/>
                </a:solidFill>
              </a:rPr>
              <a:t>MAC Address – </a:t>
            </a:r>
            <a:r>
              <a:rPr lang="en-US" sz="1100" dirty="0">
                <a:solidFill>
                  <a:schemeClr val="bg1"/>
                </a:solidFill>
              </a:rPr>
              <a:t>Smart Device’s MAC Address</a:t>
            </a:r>
            <a:endParaRPr lang="en-US" sz="1200" dirty="0">
              <a:solidFill>
                <a:schemeClr val="bg1"/>
              </a:solidFill>
            </a:endParaRPr>
          </a:p>
          <a:p>
            <a:pPr>
              <a:lnSpc>
                <a:spcPct val="200000"/>
              </a:lnSpc>
            </a:pPr>
            <a:r>
              <a:rPr lang="en-US" sz="1200" b="1" dirty="0">
                <a:solidFill>
                  <a:schemeClr val="bg1"/>
                </a:solidFill>
              </a:rPr>
              <a:t>Updated – </a:t>
            </a:r>
            <a:r>
              <a:rPr lang="en-US" sz="1100" dirty="0">
                <a:solidFill>
                  <a:schemeClr val="bg1"/>
                </a:solidFill>
              </a:rPr>
              <a:t>Last Update Time while Device found in Scan</a:t>
            </a:r>
          </a:p>
          <a:p>
            <a:pPr>
              <a:lnSpc>
                <a:spcPct val="200000"/>
              </a:lnSpc>
            </a:pPr>
            <a:r>
              <a:rPr lang="en-US" sz="1200" b="1" dirty="0">
                <a:solidFill>
                  <a:schemeClr val="bg1"/>
                </a:solidFill>
              </a:rPr>
              <a:t>RSSI – </a:t>
            </a:r>
            <a:r>
              <a:rPr lang="en-US" sz="1100" dirty="0">
                <a:solidFill>
                  <a:schemeClr val="bg1"/>
                </a:solidFill>
              </a:rPr>
              <a:t>Range of Smart Devices in dB</a:t>
            </a:r>
          </a:p>
          <a:p>
            <a:pPr>
              <a:lnSpc>
                <a:spcPct val="200000"/>
              </a:lnSpc>
            </a:pPr>
            <a:r>
              <a:rPr lang="en-US" sz="1200" b="1" dirty="0">
                <a:solidFill>
                  <a:schemeClr val="bg1"/>
                </a:solidFill>
              </a:rPr>
              <a:t>Battery Level – </a:t>
            </a:r>
            <a:r>
              <a:rPr lang="en-US" sz="1100" dirty="0">
                <a:solidFill>
                  <a:schemeClr val="bg1"/>
                </a:solidFill>
              </a:rPr>
              <a:t>Smart Device Battery Level(Green &gt; Orange &gt; Yellow &gt; Red)</a:t>
            </a:r>
          </a:p>
          <a:p>
            <a:pPr>
              <a:lnSpc>
                <a:spcPct val="200000"/>
              </a:lnSpc>
            </a:pPr>
            <a:r>
              <a:rPr lang="en-US" sz="1200" b="1" dirty="0">
                <a:solidFill>
                  <a:schemeClr val="bg1"/>
                </a:solidFill>
              </a:rPr>
              <a:t>RSSI Range – </a:t>
            </a:r>
            <a:r>
              <a:rPr lang="en-US" sz="1200" dirty="0">
                <a:solidFill>
                  <a:schemeClr val="bg1"/>
                </a:solidFill>
              </a:rPr>
              <a:t> </a:t>
            </a:r>
            <a:r>
              <a:rPr lang="en-US" sz="1100" dirty="0">
                <a:solidFill>
                  <a:schemeClr val="bg1"/>
                </a:solidFill>
              </a:rPr>
              <a:t>Range of Smart Devices in meters</a:t>
            </a:r>
            <a:endParaRPr lang="en-US" sz="1200" b="1" dirty="0">
              <a:solidFill>
                <a:schemeClr val="bg1"/>
              </a:solidFill>
            </a:endParaRPr>
          </a:p>
          <a:p>
            <a:pPr>
              <a:lnSpc>
                <a:spcPct val="200000"/>
              </a:lnSpc>
            </a:pPr>
            <a:r>
              <a:rPr lang="en-US" sz="1200" b="1" dirty="0">
                <a:solidFill>
                  <a:schemeClr val="bg1"/>
                </a:solidFill>
              </a:rPr>
              <a:t>IBeacon Frame – </a:t>
            </a:r>
            <a:r>
              <a:rPr lang="en-US" sz="1100" dirty="0">
                <a:solidFill>
                  <a:schemeClr val="bg1"/>
                </a:solidFill>
              </a:rPr>
              <a:t>Smart Devices iBeacon Advertisement Frame(Showing if Enable)</a:t>
            </a:r>
            <a:endParaRPr lang="en-US" sz="1200" dirty="0">
              <a:solidFill>
                <a:schemeClr val="bg1"/>
              </a:solidFill>
            </a:endParaRPr>
          </a:p>
          <a:p>
            <a:pPr>
              <a:lnSpc>
                <a:spcPct val="200000"/>
              </a:lnSpc>
            </a:pPr>
            <a:r>
              <a:rPr lang="en-US" sz="1200" b="1" dirty="0">
                <a:solidFill>
                  <a:schemeClr val="bg1"/>
                </a:solidFill>
              </a:rPr>
              <a:t>Major –</a:t>
            </a:r>
            <a:r>
              <a:rPr lang="en-US" sz="1200" dirty="0">
                <a:solidFill>
                  <a:schemeClr val="bg1"/>
                </a:solidFill>
              </a:rPr>
              <a:t> </a:t>
            </a:r>
            <a:r>
              <a:rPr lang="en-US" sz="1100" dirty="0">
                <a:solidFill>
                  <a:schemeClr val="bg1"/>
                </a:solidFill>
              </a:rPr>
              <a:t>Smart Device IBeacon Major value</a:t>
            </a:r>
          </a:p>
          <a:p>
            <a:pPr>
              <a:lnSpc>
                <a:spcPct val="200000"/>
              </a:lnSpc>
            </a:pPr>
            <a:r>
              <a:rPr lang="en-US" sz="1200" b="1" dirty="0">
                <a:solidFill>
                  <a:schemeClr val="bg1"/>
                </a:solidFill>
              </a:rPr>
              <a:t>Minor – </a:t>
            </a:r>
            <a:r>
              <a:rPr lang="en-US" sz="1100" dirty="0">
                <a:solidFill>
                  <a:schemeClr val="bg1"/>
                </a:solidFill>
              </a:rPr>
              <a:t>Smart Device IBeacon Minor value</a:t>
            </a:r>
            <a:endParaRPr lang="en-US" sz="1100" b="1" dirty="0">
              <a:solidFill>
                <a:schemeClr val="bg1"/>
              </a:solidFill>
            </a:endParaRPr>
          </a:p>
          <a:p>
            <a:pPr>
              <a:lnSpc>
                <a:spcPct val="200000"/>
              </a:lnSpc>
            </a:pPr>
            <a:r>
              <a:rPr lang="en-US" sz="1200" b="1" dirty="0">
                <a:solidFill>
                  <a:schemeClr val="bg1"/>
                </a:solidFill>
              </a:rPr>
              <a:t>TX – </a:t>
            </a:r>
            <a:r>
              <a:rPr lang="en-US" sz="1100" dirty="0">
                <a:solidFill>
                  <a:schemeClr val="bg1"/>
                </a:solidFill>
              </a:rPr>
              <a:t>Smart Device Transmit Power value</a:t>
            </a:r>
            <a:endParaRPr lang="en-US" sz="1100" b="1" dirty="0">
              <a:solidFill>
                <a:schemeClr val="bg1"/>
              </a:solidFill>
            </a:endParaRPr>
          </a:p>
          <a:p>
            <a:pPr>
              <a:lnSpc>
                <a:spcPct val="200000"/>
              </a:lnSpc>
            </a:pPr>
            <a:r>
              <a:rPr lang="en-US" sz="1200" b="1" dirty="0">
                <a:solidFill>
                  <a:schemeClr val="bg1"/>
                </a:solidFill>
              </a:rPr>
              <a:t>Distance – </a:t>
            </a:r>
            <a:r>
              <a:rPr lang="en-US" sz="1100" dirty="0">
                <a:solidFill>
                  <a:schemeClr val="bg1"/>
                </a:solidFill>
              </a:rPr>
              <a:t>Range of Smart Devices in meters</a:t>
            </a:r>
            <a:endParaRPr lang="en-US" sz="1100" b="1" dirty="0">
              <a:solidFill>
                <a:schemeClr val="bg1"/>
              </a:solidFill>
            </a:endParaRPr>
          </a:p>
          <a:p>
            <a:pPr>
              <a:lnSpc>
                <a:spcPct val="200000"/>
              </a:lnSpc>
            </a:pPr>
            <a:r>
              <a:rPr lang="en-US" sz="1200" b="1" dirty="0">
                <a:solidFill>
                  <a:schemeClr val="bg1"/>
                </a:solidFill>
              </a:rPr>
              <a:t>UUID – </a:t>
            </a:r>
            <a:r>
              <a:rPr lang="en-US" sz="1100" dirty="0">
                <a:solidFill>
                  <a:schemeClr val="bg1"/>
                </a:solidFill>
              </a:rPr>
              <a:t>Smart Devices iBeacon UUID Value</a:t>
            </a:r>
            <a:endParaRPr lang="en-US" sz="1200" dirty="0">
              <a:solidFill>
                <a:schemeClr val="bg1"/>
              </a:solidFill>
            </a:endParaRPr>
          </a:p>
        </p:txBody>
      </p:sp>
      <p:sp>
        <p:nvSpPr>
          <p:cNvPr id="4" name="Rectangle 3">
            <a:extLst>
              <a:ext uri="{FF2B5EF4-FFF2-40B4-BE49-F238E27FC236}">
                <a16:creationId xmlns:a16="http://schemas.microsoft.com/office/drawing/2014/main" id="{025825F7-DFE1-7E48-7D2B-2FC90E715BFF}"/>
              </a:ext>
            </a:extLst>
          </p:cNvPr>
          <p:cNvSpPr/>
          <p:nvPr/>
        </p:nvSpPr>
        <p:spPr>
          <a:xfrm>
            <a:off x="8223074" y="2344818"/>
            <a:ext cx="3458280" cy="2995307"/>
          </a:xfrm>
          <a:prstGeom prst="rect">
            <a:avLst/>
          </a:prstGeom>
          <a:solidFill>
            <a:srgbClr val="002060"/>
          </a:solidFill>
        </p:spPr>
        <p:txBody>
          <a:bodyPr wrap="square">
            <a:spAutoFit/>
          </a:bodyPr>
          <a:lstStyle/>
          <a:p>
            <a:pPr>
              <a:lnSpc>
                <a:spcPct val="200000"/>
              </a:lnSpc>
            </a:pPr>
            <a:r>
              <a:rPr lang="en-US" sz="1200" b="1" dirty="0">
                <a:solidFill>
                  <a:schemeClr val="bg1"/>
                </a:solidFill>
              </a:rPr>
              <a:t>Standby – </a:t>
            </a:r>
            <a:r>
              <a:rPr lang="en-US" sz="1100" dirty="0">
                <a:solidFill>
                  <a:schemeClr val="bg1"/>
                </a:solidFill>
              </a:rPr>
              <a:t>Flag Showing if Device in Standby Mode</a:t>
            </a:r>
            <a:endParaRPr lang="en-US" sz="1200" dirty="0">
              <a:solidFill>
                <a:schemeClr val="bg1"/>
              </a:solidFill>
            </a:endParaRPr>
          </a:p>
          <a:p>
            <a:pPr>
              <a:lnSpc>
                <a:spcPct val="200000"/>
              </a:lnSpc>
            </a:pPr>
            <a:r>
              <a:rPr lang="en-US" sz="1200" b="1" dirty="0">
                <a:solidFill>
                  <a:schemeClr val="bg1"/>
                </a:solidFill>
              </a:rPr>
              <a:t>Door –  </a:t>
            </a:r>
            <a:r>
              <a:rPr lang="en-US" sz="1100" dirty="0">
                <a:solidFill>
                  <a:schemeClr val="bg1"/>
                </a:solidFill>
              </a:rPr>
              <a:t>Flag of Door Status of Smart devices Open /Close</a:t>
            </a:r>
          </a:p>
          <a:p>
            <a:pPr>
              <a:lnSpc>
                <a:spcPct val="200000"/>
              </a:lnSpc>
            </a:pPr>
            <a:r>
              <a:rPr lang="en-US" sz="1200" b="1" dirty="0">
                <a:solidFill>
                  <a:schemeClr val="bg1"/>
                </a:solidFill>
              </a:rPr>
              <a:t>Health –  </a:t>
            </a:r>
            <a:r>
              <a:rPr lang="en-US" sz="1100" dirty="0">
                <a:solidFill>
                  <a:schemeClr val="bg1"/>
                </a:solidFill>
              </a:rPr>
              <a:t>Flag of Health if available for Smart devices</a:t>
            </a:r>
          </a:p>
          <a:p>
            <a:pPr>
              <a:lnSpc>
                <a:spcPct val="200000"/>
              </a:lnSpc>
            </a:pPr>
            <a:r>
              <a:rPr lang="en-US" sz="1200" b="1" dirty="0">
                <a:solidFill>
                  <a:schemeClr val="bg1"/>
                </a:solidFill>
              </a:rPr>
              <a:t>Pic – </a:t>
            </a:r>
            <a:r>
              <a:rPr lang="en-US" sz="1100" dirty="0">
                <a:solidFill>
                  <a:schemeClr val="bg1"/>
                </a:solidFill>
              </a:rPr>
              <a:t>Flag of Image if available for Smart devices</a:t>
            </a:r>
          </a:p>
          <a:p>
            <a:pPr>
              <a:lnSpc>
                <a:spcPct val="200000"/>
              </a:lnSpc>
            </a:pPr>
            <a:r>
              <a:rPr lang="en-US" sz="1200" b="1" dirty="0">
                <a:solidFill>
                  <a:schemeClr val="bg1"/>
                </a:solidFill>
              </a:rPr>
              <a:t>FW – </a:t>
            </a:r>
            <a:r>
              <a:rPr lang="en-US" sz="1100" dirty="0">
                <a:solidFill>
                  <a:schemeClr val="bg1"/>
                </a:solidFill>
              </a:rPr>
              <a:t>Firmware Version of Smart device </a:t>
            </a:r>
          </a:p>
          <a:p>
            <a:pPr>
              <a:lnSpc>
                <a:spcPct val="200000"/>
              </a:lnSpc>
            </a:pPr>
            <a:r>
              <a:rPr lang="en-US" sz="1200" b="1" dirty="0">
                <a:solidFill>
                  <a:schemeClr val="bg1"/>
                </a:solidFill>
              </a:rPr>
              <a:t>Temp – </a:t>
            </a:r>
            <a:r>
              <a:rPr lang="en-US" sz="1100" dirty="0">
                <a:solidFill>
                  <a:schemeClr val="bg1"/>
                </a:solidFill>
              </a:rPr>
              <a:t>Current temperature Value of Cooler</a:t>
            </a:r>
          </a:p>
          <a:p>
            <a:pPr>
              <a:lnSpc>
                <a:spcPct val="200000"/>
              </a:lnSpc>
            </a:pPr>
            <a:r>
              <a:rPr lang="en-US" sz="1200" b="1" dirty="0">
                <a:solidFill>
                  <a:schemeClr val="bg1"/>
                </a:solidFill>
              </a:rPr>
              <a:t>Light –  </a:t>
            </a:r>
            <a:r>
              <a:rPr lang="en-US" sz="1100" dirty="0">
                <a:solidFill>
                  <a:schemeClr val="bg1"/>
                </a:solidFill>
              </a:rPr>
              <a:t>Light Status of Cooler </a:t>
            </a:r>
          </a:p>
          <a:p>
            <a:pPr>
              <a:lnSpc>
                <a:spcPct val="200000"/>
              </a:lnSpc>
            </a:pPr>
            <a:r>
              <a:rPr lang="en-US" sz="1200" b="1" dirty="0">
                <a:solidFill>
                  <a:schemeClr val="bg1"/>
                </a:solidFill>
              </a:rPr>
              <a:t>Deep Sleep – </a:t>
            </a:r>
            <a:r>
              <a:rPr lang="en-US" sz="1100" dirty="0">
                <a:solidFill>
                  <a:schemeClr val="bg1"/>
                </a:solidFill>
              </a:rPr>
              <a:t>Flag Showing if Device in Standby Mode</a:t>
            </a:r>
            <a:endParaRPr lang="en-US" sz="1400" dirty="0">
              <a:solidFill>
                <a:schemeClr val="bg1"/>
              </a:solidFill>
            </a:endParaRPr>
          </a:p>
        </p:txBody>
      </p:sp>
    </p:spTree>
    <p:extLst>
      <p:ext uri="{BB962C8B-B14F-4D97-AF65-F5344CB8AC3E}">
        <p14:creationId xmlns:p14="http://schemas.microsoft.com/office/powerpoint/2010/main" val="85535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7143</TotalTime>
  <Words>3095</Words>
  <Application>Microsoft Office PowerPoint</Application>
  <PresentationFormat>Widescreen</PresentationFormat>
  <Paragraphs>329</Paragraphs>
  <Slides>47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(Body)</vt:lpstr>
      <vt:lpstr>Calibri Light</vt:lpstr>
      <vt:lpstr>Wingdings</vt:lpstr>
      <vt:lpstr>Office Theme</vt:lpstr>
      <vt:lpstr>PowerPoint Presentation</vt:lpstr>
      <vt:lpstr>Application Features</vt:lpstr>
      <vt:lpstr>Application Installation</vt:lpstr>
      <vt:lpstr>Application Permission</vt:lpstr>
      <vt:lpstr>Login</vt:lpstr>
      <vt:lpstr>Application Functions</vt:lpstr>
      <vt:lpstr>Association Screen</vt:lpstr>
      <vt:lpstr>PowerPoint Presentation</vt:lpstr>
      <vt:lpstr>Configuration/Scanning Screen</vt:lpstr>
      <vt:lpstr>VH Screen</vt:lpstr>
      <vt:lpstr>Association Process</vt:lpstr>
      <vt:lpstr>Association - SmartTags</vt:lpstr>
      <vt:lpstr>PowerPoint Presentation</vt:lpstr>
      <vt:lpstr>PowerPoint Presentation</vt:lpstr>
      <vt:lpstr>PowerPoint Presentation</vt:lpstr>
      <vt:lpstr>PowerPoint Presentation</vt:lpstr>
      <vt:lpstr>Association - SmartVisions</vt:lpstr>
      <vt:lpstr>PowerPoint Presentation</vt:lpstr>
      <vt:lpstr>PowerPoint Presentation</vt:lpstr>
      <vt:lpstr>PowerPoint Presentation</vt:lpstr>
      <vt:lpstr>PowerPoint Presentation</vt:lpstr>
      <vt:lpstr>PowerPoint Presentation</vt:lpstr>
      <vt:lpstr>PowerPoint Presentation</vt:lpstr>
      <vt:lpstr>Association - SmartHUBs</vt:lpstr>
      <vt:lpstr>PowerPoint Presentation</vt:lpstr>
      <vt:lpstr>PowerPoint Presentation</vt:lpstr>
      <vt:lpstr>PowerPoint Presentation</vt:lpstr>
      <vt:lpstr>PowerPoint Presentation</vt:lpstr>
      <vt:lpstr>Configuration - Deep Sleep Mode</vt:lpstr>
      <vt:lpstr>Configuration - Set Health Interval </vt:lpstr>
      <vt:lpstr>PowerPoint Presentation</vt:lpstr>
      <vt:lpstr>Configuration - Set IBeacon Parameters</vt:lpstr>
      <vt:lpstr>PowerPoint Presentation</vt:lpstr>
      <vt:lpstr>PowerPoint Presentation</vt:lpstr>
      <vt:lpstr>PowerPoint Presentation</vt:lpstr>
      <vt:lpstr>PowerPoint Presentation</vt:lpstr>
      <vt:lpstr>Configuration - Energy Saving Mode</vt:lpstr>
      <vt:lpstr>PowerPoint Presentation</vt:lpstr>
      <vt:lpstr>Configuration – DFU(Direct Firmware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Krunal Ghevariya</dc:creator>
  <cp:lastModifiedBy>Akash Panchal</cp:lastModifiedBy>
  <cp:revision>816</cp:revision>
  <cp:lastPrinted>2020-01-03T11:03:13Z</cp:lastPrinted>
  <dcterms:created xsi:type="dcterms:W3CDTF">2019-10-22T09:06:47Z</dcterms:created>
  <dcterms:modified xsi:type="dcterms:W3CDTF">2022-08-26T13:00:27Z</dcterms:modified>
</cp:coreProperties>
</file>