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2" r:id="rId2"/>
    <p:sldId id="296" r:id="rId3"/>
    <p:sldId id="476" r:id="rId4"/>
    <p:sldId id="477" r:id="rId5"/>
    <p:sldId id="478" r:id="rId6"/>
    <p:sldId id="479" r:id="rId7"/>
    <p:sldId id="480" r:id="rId8"/>
    <p:sldId id="498" r:id="rId9"/>
    <p:sldId id="484" r:id="rId10"/>
    <p:sldId id="485" r:id="rId11"/>
    <p:sldId id="487" r:id="rId12"/>
    <p:sldId id="489" r:id="rId13"/>
    <p:sldId id="507" r:id="rId14"/>
    <p:sldId id="509" r:id="rId15"/>
    <p:sldId id="512" r:id="rId16"/>
    <p:sldId id="511" r:id="rId17"/>
    <p:sldId id="510" r:id="rId18"/>
    <p:sldId id="513" r:id="rId19"/>
    <p:sldId id="505" r:id="rId20"/>
    <p:sldId id="514" r:id="rId21"/>
    <p:sldId id="506" r:id="rId22"/>
    <p:sldId id="493" r:id="rId23"/>
    <p:sldId id="499" r:id="rId24"/>
    <p:sldId id="500" r:id="rId25"/>
    <p:sldId id="501"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DC265-00A2-4637-91DC-841C043870D6}" v="78" dt="2023-04-10T13:15:3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5726" autoAdjust="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556D8-C70D-45E9-A7E0-4DD56310D3A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B86451-2DAF-416D-9A34-F7799ADF1B7A}">
      <dgm:prSet/>
      <dgm:spPr/>
      <dgm:t>
        <a:bodyPr/>
        <a:lstStyle/>
        <a:p>
          <a:pPr algn="just">
            <a:lnSpc>
              <a:spcPct val="100000"/>
            </a:lnSpc>
          </a:pPr>
          <a:r>
            <a:rPr lang="en-US" b="0" dirty="0">
              <a:solidFill>
                <a:srgbClr val="002060"/>
              </a:solidFill>
            </a:rPr>
            <a:t>Please ensure that Bluetooth is turned on and that location services are enabled.</a:t>
          </a:r>
          <a:endParaRPr lang="en-US" dirty="0">
            <a:solidFill>
              <a:srgbClr val="002060"/>
            </a:solidFill>
          </a:endParaRPr>
        </a:p>
      </dgm:t>
    </dgm:pt>
    <dgm:pt modelId="{60C2701B-41EF-46DA-BF0C-47302A635C98}" type="parTrans" cxnId="{EA9209A0-42D9-4B5A-9271-F8B87EAA687F}">
      <dgm:prSet/>
      <dgm:spPr/>
      <dgm:t>
        <a:bodyPr/>
        <a:lstStyle/>
        <a:p>
          <a:endParaRPr lang="en-US"/>
        </a:p>
      </dgm:t>
    </dgm:pt>
    <dgm:pt modelId="{A1E10FFE-983D-4763-AD56-E87B161E1968}" type="sibTrans" cxnId="{EA9209A0-42D9-4B5A-9271-F8B87EAA687F}">
      <dgm:prSet/>
      <dgm:spPr/>
      <dgm:t>
        <a:bodyPr/>
        <a:lstStyle/>
        <a:p>
          <a:pPr>
            <a:lnSpc>
              <a:spcPct val="100000"/>
            </a:lnSpc>
          </a:pPr>
          <a:endParaRPr lang="en-US"/>
        </a:p>
      </dgm:t>
    </dgm:pt>
    <dgm:pt modelId="{33EC7F79-26DB-489B-8AE3-9AFFB08437A9}">
      <dgm:prSet/>
      <dgm:spPr/>
      <dgm:t>
        <a:bodyPr/>
        <a:lstStyle/>
        <a:p>
          <a:pPr algn="just">
            <a:lnSpc>
              <a:spcPct val="100000"/>
            </a:lnSpc>
          </a:pPr>
          <a:r>
            <a:rPr lang="en-US" b="0" dirty="0">
              <a:solidFill>
                <a:srgbClr val="002060"/>
              </a:solidFill>
            </a:rPr>
            <a:t>To log in, the application needs an active internet connection.</a:t>
          </a:r>
          <a:endParaRPr lang="en-US" dirty="0">
            <a:solidFill>
              <a:srgbClr val="002060"/>
            </a:solidFill>
          </a:endParaRPr>
        </a:p>
      </dgm:t>
    </dgm:pt>
    <dgm:pt modelId="{26DB57D1-191D-4751-B0D6-862CB7119F40}" type="parTrans" cxnId="{C6DE5450-10C0-45EA-A054-3C2D0530D91D}">
      <dgm:prSet/>
      <dgm:spPr/>
      <dgm:t>
        <a:bodyPr/>
        <a:lstStyle/>
        <a:p>
          <a:endParaRPr lang="en-US"/>
        </a:p>
      </dgm:t>
    </dgm:pt>
    <dgm:pt modelId="{71DDD7AA-A58A-4A46-AB6E-518EE384C12C}" type="sibTrans" cxnId="{C6DE5450-10C0-45EA-A054-3C2D0530D91D}">
      <dgm:prSet/>
      <dgm:spPr/>
      <dgm:t>
        <a:bodyPr/>
        <a:lstStyle/>
        <a:p>
          <a:pPr>
            <a:lnSpc>
              <a:spcPct val="100000"/>
            </a:lnSpc>
          </a:pPr>
          <a:endParaRPr lang="en-US"/>
        </a:p>
      </dgm:t>
    </dgm:pt>
    <dgm:pt modelId="{2B46E4B1-3E7C-433B-AC1D-150F35A0D19B}">
      <dgm:prSet/>
      <dgm:spPr/>
      <dgm:t>
        <a:bodyPr/>
        <a:lstStyle/>
        <a:p>
          <a:pPr algn="just">
            <a:lnSpc>
              <a:spcPct val="100000"/>
            </a:lnSpc>
          </a:pPr>
          <a:r>
            <a:rPr lang="en-US" b="0" dirty="0">
              <a:solidFill>
                <a:srgbClr val="002060"/>
              </a:solidFill>
            </a:rPr>
            <a:t>After logging in initially, the application can be used in offline mode as long as the same username and password used for the online login are used.</a:t>
          </a:r>
          <a:endParaRPr lang="en-US" dirty="0">
            <a:solidFill>
              <a:srgbClr val="002060"/>
            </a:solidFill>
          </a:endParaRPr>
        </a:p>
      </dgm:t>
    </dgm:pt>
    <dgm:pt modelId="{4949880B-2E4B-4863-8A2C-767E76855777}" type="parTrans" cxnId="{8EA17829-B413-4EFD-B45B-56DA5C42664C}">
      <dgm:prSet/>
      <dgm:spPr/>
      <dgm:t>
        <a:bodyPr/>
        <a:lstStyle/>
        <a:p>
          <a:endParaRPr lang="en-US"/>
        </a:p>
      </dgm:t>
    </dgm:pt>
    <dgm:pt modelId="{D70EB759-1BEA-4857-B2A4-2F6B5AE8F7AE}" type="sibTrans" cxnId="{8EA17829-B413-4EFD-B45B-56DA5C42664C}">
      <dgm:prSet/>
      <dgm:spPr/>
      <dgm:t>
        <a:bodyPr/>
        <a:lstStyle/>
        <a:p>
          <a:pPr>
            <a:lnSpc>
              <a:spcPct val="100000"/>
            </a:lnSpc>
          </a:pPr>
          <a:endParaRPr lang="en-US"/>
        </a:p>
      </dgm:t>
    </dgm:pt>
    <dgm:pt modelId="{6CB92804-940E-4CF7-8735-9796B08A9790}">
      <dgm:prSet/>
      <dgm:spPr/>
      <dgm:t>
        <a:bodyPr/>
        <a:lstStyle/>
        <a:p>
          <a:pPr algn="just">
            <a:lnSpc>
              <a:spcPct val="100000"/>
            </a:lnSpc>
          </a:pPr>
          <a:r>
            <a:rPr lang="en-US" b="0" dirty="0">
              <a:solidFill>
                <a:srgbClr val="002060"/>
              </a:solidFill>
            </a:rPr>
            <a:t>Devices must have at least 4GB of RAM and Bluetooth version 4.2 or higher.</a:t>
          </a:r>
          <a:endParaRPr lang="en-US" dirty="0">
            <a:solidFill>
              <a:srgbClr val="002060"/>
            </a:solidFill>
          </a:endParaRPr>
        </a:p>
      </dgm:t>
    </dgm:pt>
    <dgm:pt modelId="{8D46EE24-A7E0-4123-B04B-E5C59DBE0D90}" type="parTrans" cxnId="{76250B33-62C1-4601-8D19-7592A4A08D5A}">
      <dgm:prSet/>
      <dgm:spPr/>
      <dgm:t>
        <a:bodyPr/>
        <a:lstStyle/>
        <a:p>
          <a:endParaRPr lang="en-US"/>
        </a:p>
      </dgm:t>
    </dgm:pt>
    <dgm:pt modelId="{CC707922-00AB-4903-835D-6AE7DBB4A8DD}" type="sibTrans" cxnId="{76250B33-62C1-4601-8D19-7592A4A08D5A}">
      <dgm:prSet/>
      <dgm:spPr/>
      <dgm:t>
        <a:bodyPr/>
        <a:lstStyle/>
        <a:p>
          <a:pPr>
            <a:lnSpc>
              <a:spcPct val="100000"/>
            </a:lnSpc>
          </a:pPr>
          <a:endParaRPr lang="en-US"/>
        </a:p>
      </dgm:t>
    </dgm:pt>
    <dgm:pt modelId="{6C2A0CB4-383F-4452-99F4-5B2E78E2AEE3}">
      <dgm:prSet/>
      <dgm:spPr/>
      <dgm:t>
        <a:bodyPr/>
        <a:lstStyle/>
        <a:p>
          <a:pPr algn="just">
            <a:lnSpc>
              <a:spcPct val="100000"/>
            </a:lnSpc>
          </a:pPr>
          <a:r>
            <a:rPr lang="en-US" b="0" dirty="0">
              <a:solidFill>
                <a:srgbClr val="002060"/>
              </a:solidFill>
            </a:rPr>
            <a:t>The minimum required operating system version is 9.0 or above.</a:t>
          </a:r>
          <a:endParaRPr lang="en-US" dirty="0">
            <a:solidFill>
              <a:srgbClr val="002060"/>
            </a:solidFill>
          </a:endParaRPr>
        </a:p>
      </dgm:t>
    </dgm:pt>
    <dgm:pt modelId="{760A924C-EC40-4B61-BBAC-49C91CD03CF6}" type="parTrans" cxnId="{EDFB4B90-791C-46A0-84D8-C65C464AEC62}">
      <dgm:prSet/>
      <dgm:spPr/>
      <dgm:t>
        <a:bodyPr/>
        <a:lstStyle/>
        <a:p>
          <a:endParaRPr lang="en-US"/>
        </a:p>
      </dgm:t>
    </dgm:pt>
    <dgm:pt modelId="{77C232DC-BA0D-4BE7-AE4C-C958117A85D3}" type="sibTrans" cxnId="{EDFB4B90-791C-46A0-84D8-C65C464AEC62}">
      <dgm:prSet/>
      <dgm:spPr/>
      <dgm:t>
        <a:bodyPr/>
        <a:lstStyle/>
        <a:p>
          <a:endParaRPr lang="en-US"/>
        </a:p>
      </dgm:t>
    </dgm:pt>
    <dgm:pt modelId="{68694C43-6845-44CE-A8F5-B22270D7BFDE}" type="pres">
      <dgm:prSet presAssocID="{EA0556D8-C70D-45E9-A7E0-4DD56310D3A9}" presName="root" presStyleCnt="0">
        <dgm:presLayoutVars>
          <dgm:dir/>
          <dgm:resizeHandles val="exact"/>
        </dgm:presLayoutVars>
      </dgm:prSet>
      <dgm:spPr/>
    </dgm:pt>
    <dgm:pt modelId="{B716A28B-0A8F-4EDA-855D-AF31DF1CB73A}" type="pres">
      <dgm:prSet presAssocID="{EA0556D8-C70D-45E9-A7E0-4DD56310D3A9}" presName="container" presStyleCnt="0">
        <dgm:presLayoutVars>
          <dgm:dir/>
          <dgm:resizeHandles val="exact"/>
        </dgm:presLayoutVars>
      </dgm:prSet>
      <dgm:spPr/>
    </dgm:pt>
    <dgm:pt modelId="{DF6AEAC8-AAEC-42F5-8EEB-C5B9B973D696}" type="pres">
      <dgm:prSet presAssocID="{4BB86451-2DAF-416D-9A34-F7799ADF1B7A}" presName="compNode" presStyleCnt="0"/>
      <dgm:spPr/>
    </dgm:pt>
    <dgm:pt modelId="{28353814-B5AC-424D-8509-4B45EE61B349}" type="pres">
      <dgm:prSet presAssocID="{4BB86451-2DAF-416D-9A34-F7799ADF1B7A}" presName="iconBgRect" presStyleLbl="bgShp" presStyleIdx="0" presStyleCnt="5"/>
      <dgm:spPr/>
    </dgm:pt>
    <dgm:pt modelId="{ED1A0FC7-C4C9-4BAC-997C-0961C62BD0A1}" type="pres">
      <dgm:prSet presAssocID="{4BB86451-2DAF-416D-9A34-F7799ADF1B7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uetooth"/>
        </a:ext>
      </dgm:extLst>
    </dgm:pt>
    <dgm:pt modelId="{888D668C-F52A-4DED-AE60-273C2553D699}" type="pres">
      <dgm:prSet presAssocID="{4BB86451-2DAF-416D-9A34-F7799ADF1B7A}" presName="spaceRect" presStyleCnt="0"/>
      <dgm:spPr/>
    </dgm:pt>
    <dgm:pt modelId="{246BB9C9-F903-4549-80B0-9BF938BE7FF6}" type="pres">
      <dgm:prSet presAssocID="{4BB86451-2DAF-416D-9A34-F7799ADF1B7A}" presName="textRect" presStyleLbl="revTx" presStyleIdx="0" presStyleCnt="5">
        <dgm:presLayoutVars>
          <dgm:chMax val="1"/>
          <dgm:chPref val="1"/>
        </dgm:presLayoutVars>
      </dgm:prSet>
      <dgm:spPr/>
    </dgm:pt>
    <dgm:pt modelId="{697AFABB-C9C1-4567-98CA-4BFE65C461BF}" type="pres">
      <dgm:prSet presAssocID="{A1E10FFE-983D-4763-AD56-E87B161E1968}" presName="sibTrans" presStyleLbl="sibTrans2D1" presStyleIdx="0" presStyleCnt="0"/>
      <dgm:spPr/>
    </dgm:pt>
    <dgm:pt modelId="{3C79C42A-B68B-427A-9E4D-77A4AFAC8467}" type="pres">
      <dgm:prSet presAssocID="{33EC7F79-26DB-489B-8AE3-9AFFB08437A9}" presName="compNode" presStyleCnt="0"/>
      <dgm:spPr/>
    </dgm:pt>
    <dgm:pt modelId="{5ADDCB24-BA72-4029-A04E-CDC396B20599}" type="pres">
      <dgm:prSet presAssocID="{33EC7F79-26DB-489B-8AE3-9AFFB08437A9}" presName="iconBgRect" presStyleLbl="bgShp" presStyleIdx="1" presStyleCnt="5"/>
      <dgm:spPr/>
    </dgm:pt>
    <dgm:pt modelId="{8CF0E16C-29CF-45CE-BB8C-614997AA0F01}" type="pres">
      <dgm:prSet presAssocID="{33EC7F79-26DB-489B-8AE3-9AFFB08437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ireless"/>
        </a:ext>
      </dgm:extLst>
    </dgm:pt>
    <dgm:pt modelId="{EFC2B911-285E-40B4-831D-2FBEC5EDCC85}" type="pres">
      <dgm:prSet presAssocID="{33EC7F79-26DB-489B-8AE3-9AFFB08437A9}" presName="spaceRect" presStyleCnt="0"/>
      <dgm:spPr/>
    </dgm:pt>
    <dgm:pt modelId="{84D1A7CA-1721-43E9-8869-144554C25AF0}" type="pres">
      <dgm:prSet presAssocID="{33EC7F79-26DB-489B-8AE3-9AFFB08437A9}" presName="textRect" presStyleLbl="revTx" presStyleIdx="1" presStyleCnt="5">
        <dgm:presLayoutVars>
          <dgm:chMax val="1"/>
          <dgm:chPref val="1"/>
        </dgm:presLayoutVars>
      </dgm:prSet>
      <dgm:spPr/>
    </dgm:pt>
    <dgm:pt modelId="{B166A122-583E-4195-A9EF-10A6363E2C43}" type="pres">
      <dgm:prSet presAssocID="{71DDD7AA-A58A-4A46-AB6E-518EE384C12C}" presName="sibTrans" presStyleLbl="sibTrans2D1" presStyleIdx="0" presStyleCnt="0"/>
      <dgm:spPr/>
    </dgm:pt>
    <dgm:pt modelId="{8FBC180D-D0EB-4642-9DA4-C6FB8EF15B49}" type="pres">
      <dgm:prSet presAssocID="{2B46E4B1-3E7C-433B-AC1D-150F35A0D19B}" presName="compNode" presStyleCnt="0"/>
      <dgm:spPr/>
    </dgm:pt>
    <dgm:pt modelId="{326DE5B3-2FAE-4326-A889-D560F09435FB}" type="pres">
      <dgm:prSet presAssocID="{2B46E4B1-3E7C-433B-AC1D-150F35A0D19B}" presName="iconBgRect" presStyleLbl="bgShp" presStyleIdx="2" presStyleCnt="5"/>
      <dgm:spPr/>
    </dgm:pt>
    <dgm:pt modelId="{EFA1B72C-BFC1-48C5-A210-2247A51DA243}" type="pres">
      <dgm:prSet presAssocID="{2B46E4B1-3E7C-433B-AC1D-150F35A0D1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C3AE4CC4-1B18-4FA0-9408-C26DEDBBEE55}" type="pres">
      <dgm:prSet presAssocID="{2B46E4B1-3E7C-433B-AC1D-150F35A0D19B}" presName="spaceRect" presStyleCnt="0"/>
      <dgm:spPr/>
    </dgm:pt>
    <dgm:pt modelId="{90EB503C-7226-486D-BA56-A94F8600783C}" type="pres">
      <dgm:prSet presAssocID="{2B46E4B1-3E7C-433B-AC1D-150F35A0D19B}" presName="textRect" presStyleLbl="revTx" presStyleIdx="2" presStyleCnt="5">
        <dgm:presLayoutVars>
          <dgm:chMax val="1"/>
          <dgm:chPref val="1"/>
        </dgm:presLayoutVars>
      </dgm:prSet>
      <dgm:spPr/>
    </dgm:pt>
    <dgm:pt modelId="{59AE92C5-5679-4BA4-980F-EC42072DE5AC}" type="pres">
      <dgm:prSet presAssocID="{D70EB759-1BEA-4857-B2A4-2F6B5AE8F7AE}" presName="sibTrans" presStyleLbl="sibTrans2D1" presStyleIdx="0" presStyleCnt="0"/>
      <dgm:spPr/>
    </dgm:pt>
    <dgm:pt modelId="{517B1CDC-07E1-4F94-BEF1-AA704CA439B8}" type="pres">
      <dgm:prSet presAssocID="{6CB92804-940E-4CF7-8735-9796B08A9790}" presName="compNode" presStyleCnt="0"/>
      <dgm:spPr/>
    </dgm:pt>
    <dgm:pt modelId="{B609047E-E510-4F8B-A4D0-010759DF5FEA}" type="pres">
      <dgm:prSet presAssocID="{6CB92804-940E-4CF7-8735-9796B08A9790}" presName="iconBgRect" presStyleLbl="bgShp" presStyleIdx="3" presStyleCnt="5"/>
      <dgm:spPr/>
    </dgm:pt>
    <dgm:pt modelId="{3D279E61-E5AC-4C8C-A899-31176DA730C2}" type="pres">
      <dgm:prSet presAssocID="{6CB92804-940E-4CF7-8735-9796B08A97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B"/>
        </a:ext>
      </dgm:extLst>
    </dgm:pt>
    <dgm:pt modelId="{97F6BB47-C7C9-43FA-939B-2F7344D0DD99}" type="pres">
      <dgm:prSet presAssocID="{6CB92804-940E-4CF7-8735-9796B08A9790}" presName="spaceRect" presStyleCnt="0"/>
      <dgm:spPr/>
    </dgm:pt>
    <dgm:pt modelId="{DA54F756-3426-4CE5-8437-C9E3E8E31DA2}" type="pres">
      <dgm:prSet presAssocID="{6CB92804-940E-4CF7-8735-9796B08A9790}" presName="textRect" presStyleLbl="revTx" presStyleIdx="3" presStyleCnt="5">
        <dgm:presLayoutVars>
          <dgm:chMax val="1"/>
          <dgm:chPref val="1"/>
        </dgm:presLayoutVars>
      </dgm:prSet>
      <dgm:spPr/>
    </dgm:pt>
    <dgm:pt modelId="{2E65F070-7E60-4095-8D82-9F9C30FFFA01}" type="pres">
      <dgm:prSet presAssocID="{CC707922-00AB-4903-835D-6AE7DBB4A8DD}" presName="sibTrans" presStyleLbl="sibTrans2D1" presStyleIdx="0" presStyleCnt="0"/>
      <dgm:spPr/>
    </dgm:pt>
    <dgm:pt modelId="{EAE701EC-CDDC-4028-BC6F-E6FD16753913}" type="pres">
      <dgm:prSet presAssocID="{6C2A0CB4-383F-4452-99F4-5B2E78E2AEE3}" presName="compNode" presStyleCnt="0"/>
      <dgm:spPr/>
    </dgm:pt>
    <dgm:pt modelId="{4434D694-B468-4894-A308-D80A14EE7B67}" type="pres">
      <dgm:prSet presAssocID="{6C2A0CB4-383F-4452-99F4-5B2E78E2AEE3}" presName="iconBgRect" presStyleLbl="bgShp" presStyleIdx="4" presStyleCnt="5"/>
      <dgm:spPr/>
    </dgm:pt>
    <dgm:pt modelId="{2FE574D6-159B-4AF6-9FBE-2976E985A632}" type="pres">
      <dgm:prSet presAssocID="{6C2A0CB4-383F-4452-99F4-5B2E78E2AE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CE233665-1D5B-441B-93C6-4D8A1BA5403E}" type="pres">
      <dgm:prSet presAssocID="{6C2A0CB4-383F-4452-99F4-5B2E78E2AEE3}" presName="spaceRect" presStyleCnt="0"/>
      <dgm:spPr/>
    </dgm:pt>
    <dgm:pt modelId="{04018F30-9589-49B4-BD23-60164E88000D}" type="pres">
      <dgm:prSet presAssocID="{6C2A0CB4-383F-4452-99F4-5B2E78E2AEE3}" presName="textRect" presStyleLbl="revTx" presStyleIdx="4" presStyleCnt="5">
        <dgm:presLayoutVars>
          <dgm:chMax val="1"/>
          <dgm:chPref val="1"/>
        </dgm:presLayoutVars>
      </dgm:prSet>
      <dgm:spPr/>
    </dgm:pt>
  </dgm:ptLst>
  <dgm:cxnLst>
    <dgm:cxn modelId="{2F21931E-F2E6-4E87-B3E1-A7A213C254BB}" type="presOf" srcId="{4BB86451-2DAF-416D-9A34-F7799ADF1B7A}" destId="{246BB9C9-F903-4549-80B0-9BF938BE7FF6}" srcOrd="0" destOrd="0" presId="urn:microsoft.com/office/officeart/2018/2/layout/IconCircleList"/>
    <dgm:cxn modelId="{8EA17829-B413-4EFD-B45B-56DA5C42664C}" srcId="{EA0556D8-C70D-45E9-A7E0-4DD56310D3A9}" destId="{2B46E4B1-3E7C-433B-AC1D-150F35A0D19B}" srcOrd="2" destOrd="0" parTransId="{4949880B-2E4B-4863-8A2C-767E76855777}" sibTransId="{D70EB759-1BEA-4857-B2A4-2F6B5AE8F7AE}"/>
    <dgm:cxn modelId="{3D2B582B-A1D3-4ADF-8E94-4DBB54F73742}" type="presOf" srcId="{D70EB759-1BEA-4857-B2A4-2F6B5AE8F7AE}" destId="{59AE92C5-5679-4BA4-980F-EC42072DE5AC}" srcOrd="0" destOrd="0" presId="urn:microsoft.com/office/officeart/2018/2/layout/IconCircleList"/>
    <dgm:cxn modelId="{76250B33-62C1-4601-8D19-7592A4A08D5A}" srcId="{EA0556D8-C70D-45E9-A7E0-4DD56310D3A9}" destId="{6CB92804-940E-4CF7-8735-9796B08A9790}" srcOrd="3" destOrd="0" parTransId="{8D46EE24-A7E0-4123-B04B-E5C59DBE0D90}" sibTransId="{CC707922-00AB-4903-835D-6AE7DBB4A8DD}"/>
    <dgm:cxn modelId="{578C2A3B-C3A9-44F5-83C2-1CAD35CDC670}" type="presOf" srcId="{A1E10FFE-983D-4763-AD56-E87B161E1968}" destId="{697AFABB-C9C1-4567-98CA-4BFE65C461BF}" srcOrd="0" destOrd="0" presId="urn:microsoft.com/office/officeart/2018/2/layout/IconCircleList"/>
    <dgm:cxn modelId="{888BED5D-7069-4570-A288-77C8813ED155}" type="presOf" srcId="{2B46E4B1-3E7C-433B-AC1D-150F35A0D19B}" destId="{90EB503C-7226-486D-BA56-A94F8600783C}" srcOrd="0" destOrd="0" presId="urn:microsoft.com/office/officeart/2018/2/layout/IconCircleList"/>
    <dgm:cxn modelId="{11A5DF4D-1009-4E96-B9DB-BE3DF4079C1D}" type="presOf" srcId="{71DDD7AA-A58A-4A46-AB6E-518EE384C12C}" destId="{B166A122-583E-4195-A9EF-10A6363E2C43}" srcOrd="0" destOrd="0" presId="urn:microsoft.com/office/officeart/2018/2/layout/IconCircleList"/>
    <dgm:cxn modelId="{D1E7F06F-914B-4682-B32F-EAACCC56ACE3}" type="presOf" srcId="{33EC7F79-26DB-489B-8AE3-9AFFB08437A9}" destId="{84D1A7CA-1721-43E9-8869-144554C25AF0}" srcOrd="0" destOrd="0" presId="urn:microsoft.com/office/officeart/2018/2/layout/IconCircleList"/>
    <dgm:cxn modelId="{C6DE5450-10C0-45EA-A054-3C2D0530D91D}" srcId="{EA0556D8-C70D-45E9-A7E0-4DD56310D3A9}" destId="{33EC7F79-26DB-489B-8AE3-9AFFB08437A9}" srcOrd="1" destOrd="0" parTransId="{26DB57D1-191D-4751-B0D6-862CB7119F40}" sibTransId="{71DDD7AA-A58A-4A46-AB6E-518EE384C12C}"/>
    <dgm:cxn modelId="{9E7F5D82-0331-43D5-B3F5-5DB82CAE8662}" type="presOf" srcId="{6CB92804-940E-4CF7-8735-9796B08A9790}" destId="{DA54F756-3426-4CE5-8437-C9E3E8E31DA2}" srcOrd="0" destOrd="0" presId="urn:microsoft.com/office/officeart/2018/2/layout/IconCircleList"/>
    <dgm:cxn modelId="{EDFB4B90-791C-46A0-84D8-C65C464AEC62}" srcId="{EA0556D8-C70D-45E9-A7E0-4DD56310D3A9}" destId="{6C2A0CB4-383F-4452-99F4-5B2E78E2AEE3}" srcOrd="4" destOrd="0" parTransId="{760A924C-EC40-4B61-BBAC-49C91CD03CF6}" sibTransId="{77C232DC-BA0D-4BE7-AE4C-C958117A85D3}"/>
    <dgm:cxn modelId="{EA9209A0-42D9-4B5A-9271-F8B87EAA687F}" srcId="{EA0556D8-C70D-45E9-A7E0-4DD56310D3A9}" destId="{4BB86451-2DAF-416D-9A34-F7799ADF1B7A}" srcOrd="0" destOrd="0" parTransId="{60C2701B-41EF-46DA-BF0C-47302A635C98}" sibTransId="{A1E10FFE-983D-4763-AD56-E87B161E1968}"/>
    <dgm:cxn modelId="{6D2A08C0-5998-4385-932D-8E5F2C126FEB}" type="presOf" srcId="{EA0556D8-C70D-45E9-A7E0-4DD56310D3A9}" destId="{68694C43-6845-44CE-A8F5-B22270D7BFDE}" srcOrd="0" destOrd="0" presId="urn:microsoft.com/office/officeart/2018/2/layout/IconCircleList"/>
    <dgm:cxn modelId="{3C4B0DC7-4BC2-4747-96B8-343D55BA833D}" type="presOf" srcId="{CC707922-00AB-4903-835D-6AE7DBB4A8DD}" destId="{2E65F070-7E60-4095-8D82-9F9C30FFFA01}" srcOrd="0" destOrd="0" presId="urn:microsoft.com/office/officeart/2018/2/layout/IconCircleList"/>
    <dgm:cxn modelId="{EF3CCEF4-8431-4A4C-8006-522163CF4BFA}" type="presOf" srcId="{6C2A0CB4-383F-4452-99F4-5B2E78E2AEE3}" destId="{04018F30-9589-49B4-BD23-60164E88000D}" srcOrd="0" destOrd="0" presId="urn:microsoft.com/office/officeart/2018/2/layout/IconCircleList"/>
    <dgm:cxn modelId="{4D07C14E-B402-48AB-81FC-BA1DF4A1669B}" type="presParOf" srcId="{68694C43-6845-44CE-A8F5-B22270D7BFDE}" destId="{B716A28B-0A8F-4EDA-855D-AF31DF1CB73A}" srcOrd="0" destOrd="0" presId="urn:microsoft.com/office/officeart/2018/2/layout/IconCircleList"/>
    <dgm:cxn modelId="{770C8E9E-AFAF-4F5D-9A86-79BA863E803A}" type="presParOf" srcId="{B716A28B-0A8F-4EDA-855D-AF31DF1CB73A}" destId="{DF6AEAC8-AAEC-42F5-8EEB-C5B9B973D696}" srcOrd="0" destOrd="0" presId="urn:microsoft.com/office/officeart/2018/2/layout/IconCircleList"/>
    <dgm:cxn modelId="{8013971F-E6B9-40D7-AF61-AE6495C8D55A}" type="presParOf" srcId="{DF6AEAC8-AAEC-42F5-8EEB-C5B9B973D696}" destId="{28353814-B5AC-424D-8509-4B45EE61B349}" srcOrd="0" destOrd="0" presId="urn:microsoft.com/office/officeart/2018/2/layout/IconCircleList"/>
    <dgm:cxn modelId="{87244998-598E-40E7-AB42-55EE109C4FF7}" type="presParOf" srcId="{DF6AEAC8-AAEC-42F5-8EEB-C5B9B973D696}" destId="{ED1A0FC7-C4C9-4BAC-997C-0961C62BD0A1}" srcOrd="1" destOrd="0" presId="urn:microsoft.com/office/officeart/2018/2/layout/IconCircleList"/>
    <dgm:cxn modelId="{EE147B82-6150-48E6-991A-F9CCB659B467}" type="presParOf" srcId="{DF6AEAC8-AAEC-42F5-8EEB-C5B9B973D696}" destId="{888D668C-F52A-4DED-AE60-273C2553D699}" srcOrd="2" destOrd="0" presId="urn:microsoft.com/office/officeart/2018/2/layout/IconCircleList"/>
    <dgm:cxn modelId="{776F7DAA-7599-4277-9462-AACFAFE53784}" type="presParOf" srcId="{DF6AEAC8-AAEC-42F5-8EEB-C5B9B973D696}" destId="{246BB9C9-F903-4549-80B0-9BF938BE7FF6}" srcOrd="3" destOrd="0" presId="urn:microsoft.com/office/officeart/2018/2/layout/IconCircleList"/>
    <dgm:cxn modelId="{14453EAD-4CD4-413E-AC74-E417AAA2887C}" type="presParOf" srcId="{B716A28B-0A8F-4EDA-855D-AF31DF1CB73A}" destId="{697AFABB-C9C1-4567-98CA-4BFE65C461BF}" srcOrd="1" destOrd="0" presId="urn:microsoft.com/office/officeart/2018/2/layout/IconCircleList"/>
    <dgm:cxn modelId="{C5DA1866-FAFC-4C6D-ADAA-E665DBBB792A}" type="presParOf" srcId="{B716A28B-0A8F-4EDA-855D-AF31DF1CB73A}" destId="{3C79C42A-B68B-427A-9E4D-77A4AFAC8467}" srcOrd="2" destOrd="0" presId="urn:microsoft.com/office/officeart/2018/2/layout/IconCircleList"/>
    <dgm:cxn modelId="{5387D1AD-F151-4503-868A-2789BB6518EC}" type="presParOf" srcId="{3C79C42A-B68B-427A-9E4D-77A4AFAC8467}" destId="{5ADDCB24-BA72-4029-A04E-CDC396B20599}" srcOrd="0" destOrd="0" presId="urn:microsoft.com/office/officeart/2018/2/layout/IconCircleList"/>
    <dgm:cxn modelId="{65C9E873-FC22-4723-8D0E-BC6D95A98FC8}" type="presParOf" srcId="{3C79C42A-B68B-427A-9E4D-77A4AFAC8467}" destId="{8CF0E16C-29CF-45CE-BB8C-614997AA0F01}" srcOrd="1" destOrd="0" presId="urn:microsoft.com/office/officeart/2018/2/layout/IconCircleList"/>
    <dgm:cxn modelId="{E96A7FBB-C718-4B60-895B-3DB9E8CDF137}" type="presParOf" srcId="{3C79C42A-B68B-427A-9E4D-77A4AFAC8467}" destId="{EFC2B911-285E-40B4-831D-2FBEC5EDCC85}" srcOrd="2" destOrd="0" presId="urn:microsoft.com/office/officeart/2018/2/layout/IconCircleList"/>
    <dgm:cxn modelId="{C34C5857-EF4F-4760-89E2-66C4A79A01B2}" type="presParOf" srcId="{3C79C42A-B68B-427A-9E4D-77A4AFAC8467}" destId="{84D1A7CA-1721-43E9-8869-144554C25AF0}" srcOrd="3" destOrd="0" presId="urn:microsoft.com/office/officeart/2018/2/layout/IconCircleList"/>
    <dgm:cxn modelId="{83D99432-1FE4-40D7-A51D-34E5B1284A05}" type="presParOf" srcId="{B716A28B-0A8F-4EDA-855D-AF31DF1CB73A}" destId="{B166A122-583E-4195-A9EF-10A6363E2C43}" srcOrd="3" destOrd="0" presId="urn:microsoft.com/office/officeart/2018/2/layout/IconCircleList"/>
    <dgm:cxn modelId="{4920B301-56F4-4DDA-AB01-BFF51501DCF1}" type="presParOf" srcId="{B716A28B-0A8F-4EDA-855D-AF31DF1CB73A}" destId="{8FBC180D-D0EB-4642-9DA4-C6FB8EF15B49}" srcOrd="4" destOrd="0" presId="urn:microsoft.com/office/officeart/2018/2/layout/IconCircleList"/>
    <dgm:cxn modelId="{7A247060-5A68-4AE7-A8CC-FCF05D0AA93A}" type="presParOf" srcId="{8FBC180D-D0EB-4642-9DA4-C6FB8EF15B49}" destId="{326DE5B3-2FAE-4326-A889-D560F09435FB}" srcOrd="0" destOrd="0" presId="urn:microsoft.com/office/officeart/2018/2/layout/IconCircleList"/>
    <dgm:cxn modelId="{750A732C-D2E1-47D0-82A6-A91F8FB601B1}" type="presParOf" srcId="{8FBC180D-D0EB-4642-9DA4-C6FB8EF15B49}" destId="{EFA1B72C-BFC1-48C5-A210-2247A51DA243}" srcOrd="1" destOrd="0" presId="urn:microsoft.com/office/officeart/2018/2/layout/IconCircleList"/>
    <dgm:cxn modelId="{750988F0-05D2-4B69-8A6D-976DC6C8D81A}" type="presParOf" srcId="{8FBC180D-D0EB-4642-9DA4-C6FB8EF15B49}" destId="{C3AE4CC4-1B18-4FA0-9408-C26DEDBBEE55}" srcOrd="2" destOrd="0" presId="urn:microsoft.com/office/officeart/2018/2/layout/IconCircleList"/>
    <dgm:cxn modelId="{2172E684-7C80-4E0F-84FE-C92AB2ECF1CE}" type="presParOf" srcId="{8FBC180D-D0EB-4642-9DA4-C6FB8EF15B49}" destId="{90EB503C-7226-486D-BA56-A94F8600783C}" srcOrd="3" destOrd="0" presId="urn:microsoft.com/office/officeart/2018/2/layout/IconCircleList"/>
    <dgm:cxn modelId="{FD298F96-6EE7-42AB-9F15-1604418DF71B}" type="presParOf" srcId="{B716A28B-0A8F-4EDA-855D-AF31DF1CB73A}" destId="{59AE92C5-5679-4BA4-980F-EC42072DE5AC}" srcOrd="5" destOrd="0" presId="urn:microsoft.com/office/officeart/2018/2/layout/IconCircleList"/>
    <dgm:cxn modelId="{DDB3DB89-7252-4A87-8899-37DAB1E415DB}" type="presParOf" srcId="{B716A28B-0A8F-4EDA-855D-AF31DF1CB73A}" destId="{517B1CDC-07E1-4F94-BEF1-AA704CA439B8}" srcOrd="6" destOrd="0" presId="urn:microsoft.com/office/officeart/2018/2/layout/IconCircleList"/>
    <dgm:cxn modelId="{B1E4016A-E472-4306-83E6-CD80059F4E86}" type="presParOf" srcId="{517B1CDC-07E1-4F94-BEF1-AA704CA439B8}" destId="{B609047E-E510-4F8B-A4D0-010759DF5FEA}" srcOrd="0" destOrd="0" presId="urn:microsoft.com/office/officeart/2018/2/layout/IconCircleList"/>
    <dgm:cxn modelId="{7446CB29-3550-4F9B-99DF-4612FB424863}" type="presParOf" srcId="{517B1CDC-07E1-4F94-BEF1-AA704CA439B8}" destId="{3D279E61-E5AC-4C8C-A899-31176DA730C2}" srcOrd="1" destOrd="0" presId="urn:microsoft.com/office/officeart/2018/2/layout/IconCircleList"/>
    <dgm:cxn modelId="{FE5CB8A7-565A-45B0-A6ED-5B3FB3B71F49}" type="presParOf" srcId="{517B1CDC-07E1-4F94-BEF1-AA704CA439B8}" destId="{97F6BB47-C7C9-43FA-939B-2F7344D0DD99}" srcOrd="2" destOrd="0" presId="urn:microsoft.com/office/officeart/2018/2/layout/IconCircleList"/>
    <dgm:cxn modelId="{A31C047B-1154-4096-A05F-FF01835ABA8A}" type="presParOf" srcId="{517B1CDC-07E1-4F94-BEF1-AA704CA439B8}" destId="{DA54F756-3426-4CE5-8437-C9E3E8E31DA2}" srcOrd="3" destOrd="0" presId="urn:microsoft.com/office/officeart/2018/2/layout/IconCircleList"/>
    <dgm:cxn modelId="{AD4318DE-A8C3-4844-AB63-7628B1556FF4}" type="presParOf" srcId="{B716A28B-0A8F-4EDA-855D-AF31DF1CB73A}" destId="{2E65F070-7E60-4095-8D82-9F9C30FFFA01}" srcOrd="7" destOrd="0" presId="urn:microsoft.com/office/officeart/2018/2/layout/IconCircleList"/>
    <dgm:cxn modelId="{36F14506-AC25-413C-A701-8EF470AD2D9D}" type="presParOf" srcId="{B716A28B-0A8F-4EDA-855D-AF31DF1CB73A}" destId="{EAE701EC-CDDC-4028-BC6F-E6FD16753913}" srcOrd="8" destOrd="0" presId="urn:microsoft.com/office/officeart/2018/2/layout/IconCircleList"/>
    <dgm:cxn modelId="{7DEBF64E-7B07-4CC5-90CC-2041EC56AB64}" type="presParOf" srcId="{EAE701EC-CDDC-4028-BC6F-E6FD16753913}" destId="{4434D694-B468-4894-A308-D80A14EE7B67}" srcOrd="0" destOrd="0" presId="urn:microsoft.com/office/officeart/2018/2/layout/IconCircleList"/>
    <dgm:cxn modelId="{99B35CFB-266D-44D1-BE78-C2C11F34EDCB}" type="presParOf" srcId="{EAE701EC-CDDC-4028-BC6F-E6FD16753913}" destId="{2FE574D6-159B-4AF6-9FBE-2976E985A632}" srcOrd="1" destOrd="0" presId="urn:microsoft.com/office/officeart/2018/2/layout/IconCircleList"/>
    <dgm:cxn modelId="{98953268-3890-42FF-9A10-3DB02B023FCD}" type="presParOf" srcId="{EAE701EC-CDDC-4028-BC6F-E6FD16753913}" destId="{CE233665-1D5B-441B-93C6-4D8A1BA5403E}" srcOrd="2" destOrd="0" presId="urn:microsoft.com/office/officeart/2018/2/layout/IconCircleList"/>
    <dgm:cxn modelId="{EC1C2AF2-0C54-4E8D-BC08-69961570B766}" type="presParOf" srcId="{EAE701EC-CDDC-4028-BC6F-E6FD16753913}" destId="{04018F30-9589-49B4-BD23-60164E88000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3814-B5AC-424D-8509-4B45EE61B349}">
      <dsp:nvSpPr>
        <dsp:cNvPr id="0" name=""/>
        <dsp:cNvSpPr/>
      </dsp:nvSpPr>
      <dsp:spPr>
        <a:xfrm>
          <a:off x="358356"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A0FC7-C4C9-4BAC-997C-0961C62BD0A1}">
      <dsp:nvSpPr>
        <dsp:cNvPr id="0" name=""/>
        <dsp:cNvSpPr/>
      </dsp:nvSpPr>
      <dsp:spPr>
        <a:xfrm>
          <a:off x="516589" y="193930"/>
          <a:ext cx="437023" cy="437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BB9C9-F903-4549-80B0-9BF938BE7FF6}">
      <dsp:nvSpPr>
        <dsp:cNvPr id="0" name=""/>
        <dsp:cNvSpPr/>
      </dsp:nvSpPr>
      <dsp:spPr>
        <a:xfrm>
          <a:off x="1273307"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Please ensure that Bluetooth is turned on and that location services are enabled.</a:t>
          </a:r>
          <a:endParaRPr lang="en-US" sz="1100" kern="1200" dirty="0">
            <a:solidFill>
              <a:srgbClr val="002060"/>
            </a:solidFill>
          </a:endParaRPr>
        </a:p>
      </dsp:txBody>
      <dsp:txXfrm>
        <a:off x="1273307" y="35697"/>
        <a:ext cx="1776080" cy="753488"/>
      </dsp:txXfrm>
    </dsp:sp>
    <dsp:sp modelId="{5ADDCB24-BA72-4029-A04E-CDC396B20599}">
      <dsp:nvSpPr>
        <dsp:cNvPr id="0" name=""/>
        <dsp:cNvSpPr/>
      </dsp:nvSpPr>
      <dsp:spPr>
        <a:xfrm>
          <a:off x="3358855" y="35697"/>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0E16C-29CF-45CE-BB8C-614997AA0F01}">
      <dsp:nvSpPr>
        <dsp:cNvPr id="0" name=""/>
        <dsp:cNvSpPr/>
      </dsp:nvSpPr>
      <dsp:spPr>
        <a:xfrm>
          <a:off x="3517088" y="193930"/>
          <a:ext cx="437023" cy="437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1A7CA-1721-43E9-8869-144554C25AF0}">
      <dsp:nvSpPr>
        <dsp:cNvPr id="0" name=""/>
        <dsp:cNvSpPr/>
      </dsp:nvSpPr>
      <dsp:spPr>
        <a:xfrm>
          <a:off x="4273806" y="35697"/>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To log in, the application needs an active internet connection.</a:t>
          </a:r>
          <a:endParaRPr lang="en-US" sz="1100" kern="1200" dirty="0">
            <a:solidFill>
              <a:srgbClr val="002060"/>
            </a:solidFill>
          </a:endParaRPr>
        </a:p>
      </dsp:txBody>
      <dsp:txXfrm>
        <a:off x="4273806" y="35697"/>
        <a:ext cx="1776080" cy="753488"/>
      </dsp:txXfrm>
    </dsp:sp>
    <dsp:sp modelId="{326DE5B3-2FAE-4326-A889-D560F09435FB}">
      <dsp:nvSpPr>
        <dsp:cNvPr id="0" name=""/>
        <dsp:cNvSpPr/>
      </dsp:nvSpPr>
      <dsp:spPr>
        <a:xfrm>
          <a:off x="358356"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B72C-BFC1-48C5-A210-2247A51DA243}">
      <dsp:nvSpPr>
        <dsp:cNvPr id="0" name=""/>
        <dsp:cNvSpPr/>
      </dsp:nvSpPr>
      <dsp:spPr>
        <a:xfrm>
          <a:off x="516589" y="1548049"/>
          <a:ext cx="437023" cy="437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B503C-7226-486D-BA56-A94F8600783C}">
      <dsp:nvSpPr>
        <dsp:cNvPr id="0" name=""/>
        <dsp:cNvSpPr/>
      </dsp:nvSpPr>
      <dsp:spPr>
        <a:xfrm>
          <a:off x="1273307"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After logging in initially, the application can be used in offline mode as long as the same username and password used for the online login are used.</a:t>
          </a:r>
          <a:endParaRPr lang="en-US" sz="1100" kern="1200" dirty="0">
            <a:solidFill>
              <a:srgbClr val="002060"/>
            </a:solidFill>
          </a:endParaRPr>
        </a:p>
      </dsp:txBody>
      <dsp:txXfrm>
        <a:off x="1273307" y="1389816"/>
        <a:ext cx="1776080" cy="753488"/>
      </dsp:txXfrm>
    </dsp:sp>
    <dsp:sp modelId="{B609047E-E510-4F8B-A4D0-010759DF5FEA}">
      <dsp:nvSpPr>
        <dsp:cNvPr id="0" name=""/>
        <dsp:cNvSpPr/>
      </dsp:nvSpPr>
      <dsp:spPr>
        <a:xfrm>
          <a:off x="3358855" y="1389816"/>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79E61-E5AC-4C8C-A899-31176DA730C2}">
      <dsp:nvSpPr>
        <dsp:cNvPr id="0" name=""/>
        <dsp:cNvSpPr/>
      </dsp:nvSpPr>
      <dsp:spPr>
        <a:xfrm>
          <a:off x="3517088" y="1548049"/>
          <a:ext cx="437023" cy="437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4F756-3426-4CE5-8437-C9E3E8E31DA2}">
      <dsp:nvSpPr>
        <dsp:cNvPr id="0" name=""/>
        <dsp:cNvSpPr/>
      </dsp:nvSpPr>
      <dsp:spPr>
        <a:xfrm>
          <a:off x="4273806" y="1389816"/>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Devices must have at least 4GB of RAM and Bluetooth version 4.2 or higher.</a:t>
          </a:r>
          <a:endParaRPr lang="en-US" sz="1100" kern="1200" dirty="0">
            <a:solidFill>
              <a:srgbClr val="002060"/>
            </a:solidFill>
          </a:endParaRPr>
        </a:p>
      </dsp:txBody>
      <dsp:txXfrm>
        <a:off x="4273806" y="1389816"/>
        <a:ext cx="1776080" cy="753488"/>
      </dsp:txXfrm>
    </dsp:sp>
    <dsp:sp modelId="{4434D694-B468-4894-A308-D80A14EE7B67}">
      <dsp:nvSpPr>
        <dsp:cNvPr id="0" name=""/>
        <dsp:cNvSpPr/>
      </dsp:nvSpPr>
      <dsp:spPr>
        <a:xfrm>
          <a:off x="358356" y="2743935"/>
          <a:ext cx="753488" cy="7534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574D6-159B-4AF6-9FBE-2976E985A632}">
      <dsp:nvSpPr>
        <dsp:cNvPr id="0" name=""/>
        <dsp:cNvSpPr/>
      </dsp:nvSpPr>
      <dsp:spPr>
        <a:xfrm>
          <a:off x="516589" y="2902168"/>
          <a:ext cx="437023" cy="437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18F30-9589-49B4-BD23-60164E88000D}">
      <dsp:nvSpPr>
        <dsp:cNvPr id="0" name=""/>
        <dsp:cNvSpPr/>
      </dsp:nvSpPr>
      <dsp:spPr>
        <a:xfrm>
          <a:off x="1273307" y="2743935"/>
          <a:ext cx="1776080" cy="75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488950">
            <a:lnSpc>
              <a:spcPct val="100000"/>
            </a:lnSpc>
            <a:spcBef>
              <a:spcPct val="0"/>
            </a:spcBef>
            <a:spcAft>
              <a:spcPct val="35000"/>
            </a:spcAft>
            <a:buNone/>
          </a:pPr>
          <a:r>
            <a:rPr lang="en-US" sz="1100" b="0" kern="1200" dirty="0">
              <a:solidFill>
                <a:srgbClr val="002060"/>
              </a:solidFill>
            </a:rPr>
            <a:t>The minimum required operating system version is 9.0 or above.</a:t>
          </a:r>
          <a:endParaRPr lang="en-US" sz="1100" kern="1200" dirty="0">
            <a:solidFill>
              <a:srgbClr val="002060"/>
            </a:solidFill>
          </a:endParaRPr>
        </a:p>
      </dsp:txBody>
      <dsp:txXfrm>
        <a:off x="1273307" y="2743935"/>
        <a:ext cx="1776080" cy="75348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3/13/2024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23182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42730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258443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195331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370588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270031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273843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252960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73470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151351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182143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233055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82972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27589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199509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289300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323827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92815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24460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394119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359680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50759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52319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3/13/2024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3/13/2024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2.jp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10046" y="-10952"/>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FACTORY QC</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Mar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a:t>
            </a:r>
            <a:r>
              <a:rPr lang="fr-FR" sz="3200" b="1" dirty="0">
                <a:solidFill>
                  <a:srgbClr val="002060"/>
                </a:solidFill>
                <a:latin typeface="Avenir Black" panose="02000503020000020003" pitchFamily="2" charset="0"/>
              </a:rPr>
              <a:t> – SCAN SMART DEVICE SN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B8C8C9BB-497D-8C81-D42D-8D7E43CDF553}"/>
              </a:ext>
            </a:extLst>
          </p:cNvPr>
          <p:cNvSpPr txBox="1"/>
          <p:nvPr/>
        </p:nvSpPr>
        <p:spPr>
          <a:xfrm>
            <a:off x="6685335" y="2794505"/>
            <a:ext cx="4597522" cy="138499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b="0" dirty="0"/>
              <a:t>After the barcode of the cooler is successfully scanned open and close the door of the cooler to wake up the Smart Device and tap again on SCAN BARCODE for Smart Device Serial and scan the barcode of the Smart Device, smart Device Serial Number could also be entered manually by taping on “ENTER MANUALLY BARCODE”.</a:t>
            </a:r>
          </a:p>
        </p:txBody>
      </p:sp>
      <p:pic>
        <p:nvPicPr>
          <p:cNvPr id="4" name="Picture 3">
            <a:extLst>
              <a:ext uri="{FF2B5EF4-FFF2-40B4-BE49-F238E27FC236}">
                <a16:creationId xmlns:a16="http://schemas.microsoft.com/office/drawing/2014/main" id="{A1E00E30-DEFC-B732-15F2-80B154E34CED}"/>
              </a:ext>
            </a:extLst>
          </p:cNvPr>
          <p:cNvPicPr>
            <a:picLocks/>
          </p:cNvPicPr>
          <p:nvPr/>
        </p:nvPicPr>
        <p:blipFill>
          <a:blip r:embed="rId4"/>
          <a:srcRect/>
          <a:stretch/>
        </p:blipFill>
        <p:spPr>
          <a:xfrm>
            <a:off x="851063" y="1026802"/>
            <a:ext cx="2270400" cy="4920401"/>
          </a:xfrm>
          <a:prstGeom prst="rect">
            <a:avLst/>
          </a:prstGeom>
          <a:ln w="19050">
            <a:solidFill>
              <a:srgbClr val="002060"/>
            </a:solidFill>
          </a:ln>
        </p:spPr>
      </p:pic>
      <p:pic>
        <p:nvPicPr>
          <p:cNvPr id="5" name="Picture 4">
            <a:extLst>
              <a:ext uri="{FF2B5EF4-FFF2-40B4-BE49-F238E27FC236}">
                <a16:creationId xmlns:a16="http://schemas.microsoft.com/office/drawing/2014/main" id="{2E4214EA-D2D4-9245-85AE-C0C74ADD85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55399" y="1026801"/>
            <a:ext cx="2270400" cy="4920401"/>
          </a:xfrm>
          <a:prstGeom prst="rect">
            <a:avLst/>
          </a:prstGeom>
          <a:ln w="19050">
            <a:solidFill>
              <a:srgbClr val="002060"/>
            </a:solidFill>
          </a:ln>
        </p:spPr>
      </p:pic>
    </p:spTree>
    <p:extLst>
      <p:ext uri="{BB962C8B-B14F-4D97-AF65-F5344CB8AC3E}">
        <p14:creationId xmlns:p14="http://schemas.microsoft.com/office/powerpoint/2010/main" val="4029803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3200" b="1" dirty="0">
                <a:solidFill>
                  <a:srgbClr val="002060"/>
                </a:solidFill>
                <a:latin typeface="Avenir Black" panose="02000503020000020003" pitchFamily="2" charset="0"/>
              </a:rPr>
              <a:t>ASSOCIATION – SMART DEVICE CONFIGURATION SETTING UP</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BEF996F7-51C3-99CA-2297-019861C6EB0A}"/>
              </a:ext>
            </a:extLst>
          </p:cNvPr>
          <p:cNvPicPr>
            <a:picLocks/>
          </p:cNvPicPr>
          <p:nvPr/>
        </p:nvPicPr>
        <p:blipFill>
          <a:blip r:embed="rId4"/>
          <a:srcRect/>
          <a:stretch/>
        </p:blipFill>
        <p:spPr>
          <a:xfrm>
            <a:off x="1506449" y="1937607"/>
            <a:ext cx="1825643" cy="3956525"/>
          </a:xfrm>
          <a:prstGeom prst="rect">
            <a:avLst/>
          </a:prstGeom>
          <a:ln w="19050">
            <a:solidFill>
              <a:srgbClr val="002060"/>
            </a:solidFill>
          </a:ln>
        </p:spPr>
      </p:pic>
      <p:sp>
        <p:nvSpPr>
          <p:cNvPr id="5" name="TextBox 4">
            <a:extLst>
              <a:ext uri="{FF2B5EF4-FFF2-40B4-BE49-F238E27FC236}">
                <a16:creationId xmlns:a16="http://schemas.microsoft.com/office/drawing/2014/main" id="{D3E05036-4EDF-9AD3-1158-5870C6F34016}"/>
              </a:ext>
            </a:extLst>
          </p:cNvPr>
          <p:cNvSpPr txBox="1"/>
          <p:nvPr/>
        </p:nvSpPr>
        <p:spPr>
          <a:xfrm>
            <a:off x="368712" y="938560"/>
            <a:ext cx="11273519" cy="523220"/>
          </a:xfrm>
          <a:prstGeom prst="rect">
            <a:avLst/>
          </a:prstGeom>
          <a:noFill/>
        </p:spPr>
        <p:txBody>
          <a:bodyPr wrap="square">
            <a:spAutoFit/>
          </a:bodyPr>
          <a:lstStyle/>
          <a:p>
            <a:pPr algn="just">
              <a:lnSpc>
                <a:spcPct val="100000"/>
              </a:lnSpc>
            </a:pPr>
            <a:r>
              <a:rPr lang="en-US" sz="1400" b="0" dirty="0">
                <a:solidFill>
                  <a:srgbClr val="002060"/>
                </a:solidFill>
              </a:rPr>
              <a:t>After the Smart Device Serial Number is successfully scanned the application will check the association in the Vision IoT System. The following message will be shown if the association between the scanned cooler and Smart Device are in the Vision IoT System.</a:t>
            </a:r>
          </a:p>
        </p:txBody>
      </p:sp>
      <p:sp>
        <p:nvSpPr>
          <p:cNvPr id="9" name="TextBox 8">
            <a:extLst>
              <a:ext uri="{FF2B5EF4-FFF2-40B4-BE49-F238E27FC236}">
                <a16:creationId xmlns:a16="http://schemas.microsoft.com/office/drawing/2014/main" id="{A7C6A8FE-77DD-844C-4461-5407F42694C5}"/>
              </a:ext>
            </a:extLst>
          </p:cNvPr>
          <p:cNvSpPr txBox="1"/>
          <p:nvPr/>
        </p:nvSpPr>
        <p:spPr>
          <a:xfrm>
            <a:off x="4838540" y="3013501"/>
            <a:ext cx="6438900" cy="830997"/>
          </a:xfrm>
          <a:prstGeom prst="rect">
            <a:avLst/>
          </a:prstGeom>
          <a:solidFill>
            <a:srgbClr val="002060"/>
          </a:solidFill>
        </p:spPr>
        <p:txBody>
          <a:bodyPr wrap="square">
            <a:spAutoFit/>
          </a:bodyPr>
          <a:lstStyle>
            <a:defPPr>
              <a:defRPr lang="en-US"/>
            </a:defPPr>
            <a:lvl1pPr algn="just">
              <a:lnSpc>
                <a:spcPct val="100000"/>
              </a:lnSpc>
              <a:defRPr sz="1400" b="0">
                <a:solidFill>
                  <a:schemeClr val="bg1"/>
                </a:solidFill>
                <a:latin typeface="Calibri (Body)"/>
              </a:defRPr>
            </a:lvl1pPr>
          </a:lstStyle>
          <a:p>
            <a:r>
              <a:rPr lang="en-US" sz="1600" dirty="0"/>
              <a:t>If there is a problem with the association, an Error message will be shown. All the possible Errors and the reasons for them can be seen in the </a:t>
            </a:r>
            <a:r>
              <a:rPr lang="en-US" sz="1600" b="1" dirty="0"/>
              <a:t>LIST OF ERRORS, ALERTS, AND OK MESSAGES</a:t>
            </a:r>
            <a:r>
              <a:rPr lang="en-US" sz="1600" dirty="0"/>
              <a:t> in the tail slides.</a:t>
            </a:r>
          </a:p>
        </p:txBody>
      </p:sp>
    </p:spTree>
    <p:extLst>
      <p:ext uri="{BB962C8B-B14F-4D97-AF65-F5344CB8AC3E}">
        <p14:creationId xmlns:p14="http://schemas.microsoft.com/office/powerpoint/2010/main" val="252236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QC DETAILS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3"/>
            <a:ext cx="1914826"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083"/>
            <a:ext cx="1914826" cy="4149802"/>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646331"/>
          </a:xfrm>
          <a:prstGeom prst="rect">
            <a:avLst/>
          </a:prstGeom>
          <a:noFill/>
        </p:spPr>
        <p:txBody>
          <a:bodyPr wrap="square">
            <a:spAutoFit/>
          </a:bodyPr>
          <a:lstStyle/>
          <a:p>
            <a:r>
              <a:rPr lang="en-US" b="1" dirty="0">
                <a:solidFill>
                  <a:srgbClr val="002060"/>
                </a:solidFill>
              </a:rPr>
              <a:t>QC DETAILS </a:t>
            </a:r>
            <a:r>
              <a:rPr lang="en-US" dirty="0">
                <a:solidFill>
                  <a:srgbClr val="002060"/>
                </a:solidFill>
              </a:rPr>
              <a:t>– To Show all the Cooler and smart Device checks done and the results from those checks. If View is tapped, details are shown.	</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3"/>
            <a:ext cx="1914825" cy="4149802"/>
          </a:xfrm>
          <a:prstGeom prst="rect">
            <a:avLst/>
          </a:prstGeom>
          <a:ln w="19050">
            <a:solidFill>
              <a:srgbClr val="002060"/>
            </a:solidFill>
          </a:ln>
        </p:spPr>
      </p:pic>
    </p:spTree>
    <p:extLst>
      <p:ext uri="{BB962C8B-B14F-4D97-AF65-F5344CB8AC3E}">
        <p14:creationId xmlns:p14="http://schemas.microsoft.com/office/powerpoint/2010/main" val="304309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QC OVERVIEW</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2315480" y="1789083"/>
            <a:ext cx="1914825"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7961695" y="1789083"/>
            <a:ext cx="1914825" cy="4149802"/>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926811"/>
            <a:ext cx="11175466" cy="369332"/>
          </a:xfrm>
          <a:prstGeom prst="rect">
            <a:avLst/>
          </a:prstGeom>
          <a:noFill/>
        </p:spPr>
        <p:txBody>
          <a:bodyPr wrap="square">
            <a:spAutoFit/>
          </a:bodyPr>
          <a:lstStyle/>
          <a:p>
            <a:r>
              <a:rPr lang="en-US" b="1" dirty="0">
                <a:solidFill>
                  <a:srgbClr val="002060"/>
                </a:solidFill>
              </a:rPr>
              <a:t>QC OVERVIEW </a:t>
            </a:r>
            <a:r>
              <a:rPr lang="en-US" dirty="0">
                <a:solidFill>
                  <a:srgbClr val="002060"/>
                </a:solidFill>
              </a:rPr>
              <a:t>– To Show an Overview of the Cooler, Smart Device check Association.	</a:t>
            </a:r>
            <a:endParaRPr lang="en-IN" dirty="0">
              <a:solidFill>
                <a:srgbClr val="002060"/>
              </a:solidFill>
            </a:endParaRPr>
          </a:p>
        </p:txBody>
      </p:sp>
    </p:spTree>
    <p:extLst>
      <p:ext uri="{BB962C8B-B14F-4D97-AF65-F5344CB8AC3E}">
        <p14:creationId xmlns:p14="http://schemas.microsoft.com/office/powerpoint/2010/main" val="281315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SMART DEVICE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3"/>
            <a:ext cx="1914825" cy="4149802"/>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6"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SMART DEVICE CHECK – </a:t>
            </a:r>
            <a:r>
              <a:rPr lang="en-US" dirty="0">
                <a:solidFill>
                  <a:srgbClr val="002060"/>
                </a:solidFill>
              </a:rPr>
              <a:t>To Show an Overview of the Smart Device, in Smart Device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5" cy="4149800"/>
          </a:xfrm>
          <a:prstGeom prst="rect">
            <a:avLst/>
          </a:prstGeom>
          <a:ln w="19050">
            <a:solidFill>
              <a:srgbClr val="002060"/>
            </a:solidFill>
          </a:ln>
        </p:spPr>
      </p:pic>
    </p:spTree>
    <p:extLst>
      <p:ext uri="{BB962C8B-B14F-4D97-AF65-F5344CB8AC3E}">
        <p14:creationId xmlns:p14="http://schemas.microsoft.com/office/powerpoint/2010/main" val="21144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COOLER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COOLER CHECK – </a:t>
            </a:r>
            <a:r>
              <a:rPr lang="en-US" dirty="0">
                <a:solidFill>
                  <a:srgbClr val="002060"/>
                </a:solidFill>
              </a:rPr>
              <a:t>To Show an Overview of the Cooler, in the Cooler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240589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GMC5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GMC5 CHECK – </a:t>
            </a:r>
            <a:r>
              <a:rPr lang="en-US" dirty="0">
                <a:solidFill>
                  <a:srgbClr val="002060"/>
                </a:solidFill>
              </a:rPr>
              <a:t>To Show an Overview of the Sollatek GMC5 Device, in the GMC5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352945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CAREL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3" name="Picture 2">
            <a:extLst>
              <a:ext uri="{FF2B5EF4-FFF2-40B4-BE49-F238E27FC236}">
                <a16:creationId xmlns:a16="http://schemas.microsoft.com/office/drawing/2014/main" id="{5B4287DE-339F-BBF8-9F98-15B4ACA7070F}"/>
              </a:ext>
            </a:extLst>
          </p:cNvPr>
          <p:cNvPicPr>
            <a:picLocks/>
          </p:cNvPicPr>
          <p:nvPr/>
        </p:nvPicPr>
        <p:blipFill>
          <a:blip r:embed="rId4"/>
          <a:srcRect/>
          <a:stretch/>
        </p:blipFill>
        <p:spPr>
          <a:xfrm>
            <a:off x="1595851" y="1789084"/>
            <a:ext cx="1914825" cy="4149800"/>
          </a:xfrm>
          <a:prstGeom prst="rect">
            <a:avLst/>
          </a:prstGeom>
          <a:ln w="19050">
            <a:solidFill>
              <a:srgbClr val="002060"/>
            </a:solidFill>
          </a:ln>
        </p:spPr>
      </p:pic>
      <p:pic>
        <p:nvPicPr>
          <p:cNvPr id="4" name="Picture 3">
            <a:extLst>
              <a:ext uri="{FF2B5EF4-FFF2-40B4-BE49-F238E27FC236}">
                <a16:creationId xmlns:a16="http://schemas.microsoft.com/office/drawing/2014/main" id="{3F013518-47A9-0C9E-F5C0-A3702CFE0728}"/>
              </a:ext>
            </a:extLst>
          </p:cNvPr>
          <p:cNvPicPr>
            <a:picLocks/>
          </p:cNvPicPr>
          <p:nvPr/>
        </p:nvPicPr>
        <p:blipFill>
          <a:blip r:embed="rId5"/>
          <a:srcRect/>
          <a:stretch/>
        </p:blipFill>
        <p:spPr>
          <a:xfrm>
            <a:off x="5106528" y="1789589"/>
            <a:ext cx="1914825" cy="4148789"/>
          </a:xfrm>
          <a:prstGeom prst="rect">
            <a:avLst/>
          </a:prstGeom>
          <a:ln w="19050">
            <a:solidFill>
              <a:srgbClr val="002060"/>
            </a:solidFill>
          </a:ln>
        </p:spPr>
      </p:pic>
      <p:sp>
        <p:nvSpPr>
          <p:cNvPr id="5" name="TextBox 4">
            <a:extLst>
              <a:ext uri="{FF2B5EF4-FFF2-40B4-BE49-F238E27FC236}">
                <a16:creationId xmlns:a16="http://schemas.microsoft.com/office/drawing/2014/main" id="{FA35F0D1-A971-6B1E-63D7-3E3BA89F2AD7}"/>
              </a:ext>
            </a:extLst>
          </p:cNvPr>
          <p:cNvSpPr txBox="1"/>
          <p:nvPr/>
        </p:nvSpPr>
        <p:spPr>
          <a:xfrm>
            <a:off x="368712" y="896888"/>
            <a:ext cx="11175466" cy="369332"/>
          </a:xfrm>
          <a:prstGeom prst="rect">
            <a:avLst/>
          </a:prstGeom>
          <a:noFill/>
        </p:spPr>
        <p:txBody>
          <a:bodyPr wrap="square">
            <a:spAutoFit/>
          </a:bodyPr>
          <a:lstStyle/>
          <a:p>
            <a:r>
              <a:rPr lang="en-US" b="1" dirty="0">
                <a:solidFill>
                  <a:srgbClr val="002060"/>
                </a:solidFill>
              </a:rPr>
              <a:t>CAREL CHECK – </a:t>
            </a:r>
            <a:r>
              <a:rPr lang="en-US" dirty="0">
                <a:solidFill>
                  <a:srgbClr val="002060"/>
                </a:solidFill>
              </a:rPr>
              <a:t>To Show an Overview of the Carel Device, in the Carel Check Association.</a:t>
            </a:r>
            <a:endParaRPr lang="en-IN" dirty="0">
              <a:solidFill>
                <a:srgbClr val="002060"/>
              </a:solidFill>
            </a:endParaRPr>
          </a:p>
        </p:txBody>
      </p:sp>
      <p:pic>
        <p:nvPicPr>
          <p:cNvPr id="6" name="Picture 5">
            <a:extLst>
              <a:ext uri="{FF2B5EF4-FFF2-40B4-BE49-F238E27FC236}">
                <a16:creationId xmlns:a16="http://schemas.microsoft.com/office/drawing/2014/main" id="{643D33D7-3D6A-F999-B661-18B1C9D2C688}"/>
              </a:ext>
            </a:extLst>
          </p:cNvPr>
          <p:cNvPicPr>
            <a:picLocks/>
          </p:cNvPicPr>
          <p:nvPr/>
        </p:nvPicPr>
        <p:blipFill>
          <a:blip r:embed="rId6"/>
          <a:srcRect/>
          <a:stretch/>
        </p:blipFill>
        <p:spPr>
          <a:xfrm>
            <a:off x="8681323" y="1789084"/>
            <a:ext cx="1914824" cy="4149800"/>
          </a:xfrm>
          <a:prstGeom prst="rect">
            <a:avLst/>
          </a:prstGeom>
          <a:ln w="19050">
            <a:solidFill>
              <a:srgbClr val="002060"/>
            </a:solidFill>
          </a:ln>
        </p:spPr>
      </p:pic>
    </p:spTree>
    <p:extLst>
      <p:ext uri="{BB962C8B-B14F-4D97-AF65-F5344CB8AC3E}">
        <p14:creationId xmlns:p14="http://schemas.microsoft.com/office/powerpoint/2010/main" val="1166760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 </a:t>
            </a:r>
            <a:r>
              <a:rPr lang="en-US" sz="2400" b="1" dirty="0">
                <a:solidFill>
                  <a:srgbClr val="002060"/>
                </a:solidFill>
                <a:latin typeface="Avenir Black" panose="02000503020000020003" pitchFamily="2" charset="0"/>
              </a:rPr>
              <a:t>Smart Tag AON</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Advertisement and Ping Status, tap on the hamburger menu in the upper right corner and then tap on </a:t>
            </a:r>
            <a:r>
              <a:rPr lang="en-US" b="1" dirty="0">
                <a:solidFill>
                  <a:srgbClr val="002060"/>
                </a:solidFill>
              </a:rPr>
              <a:t>Aon Connectivity Check</a:t>
            </a:r>
            <a:r>
              <a:rPr lang="en-US" dirty="0">
                <a:solidFill>
                  <a:srgbClr val="002060"/>
                </a:solidFill>
              </a:rPr>
              <a:t>.</a:t>
            </a:r>
            <a:endParaRPr lang="en-IN" dirty="0">
              <a:solidFill>
                <a:srgbClr val="002060"/>
              </a:solidFill>
            </a:endParaRPr>
          </a:p>
        </p:txBody>
      </p:sp>
      <p:pic>
        <p:nvPicPr>
          <p:cNvPr id="6" name="Picture 5">
            <a:extLst>
              <a:ext uri="{FF2B5EF4-FFF2-40B4-BE49-F238E27FC236}">
                <a16:creationId xmlns:a16="http://schemas.microsoft.com/office/drawing/2014/main" id="{416BD6ED-9F72-98B2-8C71-B93F04CDC259}"/>
              </a:ext>
            </a:extLst>
          </p:cNvPr>
          <p:cNvPicPr>
            <a:picLocks/>
          </p:cNvPicPr>
          <p:nvPr/>
        </p:nvPicPr>
        <p:blipFill>
          <a:blip r:embed="rId4"/>
          <a:srcRect/>
          <a:stretch/>
        </p:blipFill>
        <p:spPr>
          <a:xfrm>
            <a:off x="541492" y="156514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0C714C4E-3082-0D45-E155-82C9AFA94BC2}"/>
              </a:ext>
            </a:extLst>
          </p:cNvPr>
          <p:cNvPicPr>
            <a:picLocks/>
          </p:cNvPicPr>
          <p:nvPr/>
        </p:nvPicPr>
        <p:blipFill>
          <a:blip r:embed="rId5"/>
          <a:srcRect/>
          <a:stretch/>
        </p:blipFill>
        <p:spPr>
          <a:xfrm>
            <a:off x="2810663" y="1565145"/>
            <a:ext cx="1914358" cy="4148789"/>
          </a:xfrm>
          <a:prstGeom prst="rect">
            <a:avLst/>
          </a:prstGeom>
          <a:ln w="19050">
            <a:solidFill>
              <a:srgbClr val="002060"/>
            </a:solidFill>
          </a:ln>
        </p:spPr>
      </p:pic>
      <p:pic>
        <p:nvPicPr>
          <p:cNvPr id="8" name="Picture 7">
            <a:extLst>
              <a:ext uri="{FF2B5EF4-FFF2-40B4-BE49-F238E27FC236}">
                <a16:creationId xmlns:a16="http://schemas.microsoft.com/office/drawing/2014/main" id="{A6032A59-6210-89E9-EC9A-50A9D0762DF3}"/>
              </a:ext>
            </a:extLst>
          </p:cNvPr>
          <p:cNvPicPr>
            <a:picLocks/>
          </p:cNvPicPr>
          <p:nvPr/>
        </p:nvPicPr>
        <p:blipFill>
          <a:blip r:embed="rId6"/>
          <a:srcRect/>
          <a:stretch/>
        </p:blipFill>
        <p:spPr>
          <a:xfrm>
            <a:off x="5079368" y="1564136"/>
            <a:ext cx="1914823" cy="4149798"/>
          </a:xfrm>
          <a:prstGeom prst="rect">
            <a:avLst/>
          </a:prstGeom>
          <a:ln w="19050">
            <a:solidFill>
              <a:srgbClr val="002060"/>
            </a:solidFill>
          </a:ln>
        </p:spPr>
      </p:pic>
      <p:sp>
        <p:nvSpPr>
          <p:cNvPr id="12" name="TextBox 11">
            <a:extLst>
              <a:ext uri="{FF2B5EF4-FFF2-40B4-BE49-F238E27FC236}">
                <a16:creationId xmlns:a16="http://schemas.microsoft.com/office/drawing/2014/main" id="{22022519-1B49-CC95-BBDB-8107256F21AC}"/>
              </a:ext>
            </a:extLst>
          </p:cNvPr>
          <p:cNvSpPr txBox="1"/>
          <p:nvPr/>
        </p:nvSpPr>
        <p:spPr>
          <a:xfrm>
            <a:off x="5079368" y="5730942"/>
            <a:ext cx="1914824" cy="369332"/>
          </a:xfrm>
          <a:prstGeom prst="rect">
            <a:avLst/>
          </a:prstGeom>
          <a:noFill/>
        </p:spPr>
        <p:txBody>
          <a:bodyPr wrap="square" rtlCol="0">
            <a:spAutoFit/>
          </a:bodyPr>
          <a:lstStyle/>
          <a:p>
            <a:r>
              <a:rPr lang="en-US" b="1" dirty="0">
                <a:solidFill>
                  <a:srgbClr val="002060"/>
                </a:solidFill>
              </a:rPr>
              <a:t>SMART TAG AON</a:t>
            </a:r>
            <a:endParaRPr lang="en-IN" b="1" dirty="0">
              <a:solidFill>
                <a:srgbClr val="002060"/>
              </a:solidFill>
            </a:endParaRPr>
          </a:p>
        </p:txBody>
      </p:sp>
      <p:sp>
        <p:nvSpPr>
          <p:cNvPr id="14" name="TextBox 13">
            <a:extLst>
              <a:ext uri="{FF2B5EF4-FFF2-40B4-BE49-F238E27FC236}">
                <a16:creationId xmlns:a16="http://schemas.microsoft.com/office/drawing/2014/main" id="{D6537C4A-DC12-7A1F-EA3B-4BA22DE89AE9}"/>
              </a:ext>
            </a:extLst>
          </p:cNvPr>
          <p:cNvSpPr txBox="1"/>
          <p:nvPr/>
        </p:nvSpPr>
        <p:spPr>
          <a:xfrm>
            <a:off x="7348073" y="1564136"/>
            <a:ext cx="4196105"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200" dirty="0"/>
              <a:t>For the Smart Tag AON Connectivity check, the user must associate the Smart devices before 15 minutes.</a:t>
            </a:r>
          </a:p>
          <a:p>
            <a:pPr algn="just">
              <a:lnSpc>
                <a:spcPct val="100000"/>
              </a:lnSpc>
            </a:pPr>
            <a:endParaRPr lang="en-US" sz="1200" dirty="0"/>
          </a:p>
          <a:p>
            <a:pPr algn="just">
              <a:lnSpc>
                <a:spcPct val="100000"/>
              </a:lnSpc>
            </a:pPr>
            <a:r>
              <a:rPr lang="en-US" sz="1200" dirty="0"/>
              <a:t>SMART TAG AON</a:t>
            </a:r>
            <a:r>
              <a:rPr lang="en-US" sz="1200" b="0" dirty="0"/>
              <a:t>: before the check AON Connectivity Status Give 5 to 9 door events within 30 seconds to start the advertisement.</a:t>
            </a:r>
          </a:p>
          <a:p>
            <a:pPr algn="just">
              <a:lnSpc>
                <a:spcPct val="100000"/>
              </a:lnSpc>
            </a:pPr>
            <a:endParaRPr lang="en-US" sz="1200" b="0" dirty="0"/>
          </a:p>
          <a:p>
            <a:pPr algn="just">
              <a:lnSpc>
                <a:spcPct val="100000"/>
              </a:lnSpc>
            </a:pPr>
            <a:r>
              <a:rPr lang="en-US" sz="1200" dirty="0"/>
              <a:t>After Checking the AON Connectivity of the Device Must Press the “SUBMIT” button to Save the AON Connectivity Check Logs.</a:t>
            </a:r>
          </a:p>
          <a:p>
            <a:pPr algn="just">
              <a:lnSpc>
                <a:spcPct val="100000"/>
              </a:lnSpc>
            </a:pPr>
            <a:endParaRPr lang="en-US" sz="1200" b="0" dirty="0"/>
          </a:p>
          <a:p>
            <a:pPr algn="just">
              <a:lnSpc>
                <a:spcPct val="100000"/>
              </a:lnSpc>
            </a:pPr>
            <a:r>
              <a:rPr lang="en-US" sz="1200" b="0" dirty="0"/>
              <a:t>If the device is not found within 120 seconds, the application will display the "Retry" and "Submit" buttons.</a:t>
            </a:r>
          </a:p>
        </p:txBody>
      </p:sp>
      <p:sp>
        <p:nvSpPr>
          <p:cNvPr id="4" name="TextBox 3">
            <a:extLst>
              <a:ext uri="{FF2B5EF4-FFF2-40B4-BE49-F238E27FC236}">
                <a16:creationId xmlns:a16="http://schemas.microsoft.com/office/drawing/2014/main" id="{44277EEA-9936-636B-54C3-E4E8A3A70D28}"/>
              </a:ext>
            </a:extLst>
          </p:cNvPr>
          <p:cNvSpPr txBox="1"/>
          <p:nvPr/>
        </p:nvSpPr>
        <p:spPr>
          <a:xfrm>
            <a:off x="7348073" y="4428877"/>
            <a:ext cx="2523715" cy="1569660"/>
          </a:xfrm>
          <a:prstGeom prst="rect">
            <a:avLst/>
          </a:prstGeom>
          <a:noFill/>
        </p:spPr>
        <p:txBody>
          <a:bodyPr wrap="square">
            <a:spAutoFit/>
          </a:bodyPr>
          <a:lstStyle/>
          <a:p>
            <a:pPr algn="just"/>
            <a:r>
              <a:rPr lang="en-US" sz="1200" b="1" dirty="0">
                <a:solidFill>
                  <a:srgbClr val="00B050"/>
                </a:solidFill>
                <a:latin typeface="Avenir Book" panose="02000503020000020003" pitchFamily="2" charset="0"/>
              </a:rPr>
              <a:t>GREEN LED – </a:t>
            </a:r>
            <a:r>
              <a:rPr lang="en-US" sz="1200" dirty="0">
                <a:solidFill>
                  <a:srgbClr val="00B050"/>
                </a:solidFill>
                <a:latin typeface="Avenir Book" panose="02000503020000020003" pitchFamily="2" charset="0"/>
              </a:rPr>
              <a:t>When the Green LED Blinks the user can check the AON Connectivity status.</a:t>
            </a:r>
          </a:p>
          <a:p>
            <a:pPr algn="just"/>
            <a:endParaRPr lang="en-US" sz="1200" dirty="0">
              <a:solidFill>
                <a:srgbClr val="00B050"/>
              </a:solidFill>
              <a:latin typeface="Avenir Book" panose="02000503020000020003" pitchFamily="2" charset="0"/>
            </a:endParaRPr>
          </a:p>
          <a:p>
            <a:pPr algn="just"/>
            <a:r>
              <a:rPr lang="en-US" sz="1200" b="1" dirty="0">
                <a:solidFill>
                  <a:srgbClr val="7030A0"/>
                </a:solidFill>
                <a:latin typeface="Avenir Book" panose="02000503020000020003" pitchFamily="2" charset="0"/>
              </a:rPr>
              <a:t>PURPLE LED</a:t>
            </a:r>
            <a:r>
              <a:rPr lang="en-US" sz="1200" dirty="0">
                <a:solidFill>
                  <a:srgbClr val="7030A0"/>
                </a:solidFill>
                <a:latin typeface="Avenir Book" panose="02000503020000020003" pitchFamily="2" charset="0"/>
              </a:rPr>
              <a:t>*  device in cellular mode phone application will not be able to connect and the Device will not come in the advertisement.</a:t>
            </a:r>
            <a:endParaRPr lang="en-IN" sz="1200" dirty="0">
              <a:solidFill>
                <a:srgbClr val="7030A0"/>
              </a:solidFill>
              <a:latin typeface="Avenir Book" panose="02000503020000020003" pitchFamily="2" charset="0"/>
            </a:endParaRPr>
          </a:p>
        </p:txBody>
      </p:sp>
      <p:grpSp>
        <p:nvGrpSpPr>
          <p:cNvPr id="15" name="Group 14">
            <a:extLst>
              <a:ext uri="{FF2B5EF4-FFF2-40B4-BE49-F238E27FC236}">
                <a16:creationId xmlns:a16="http://schemas.microsoft.com/office/drawing/2014/main" id="{9E3B23D6-0405-E948-C9CE-4F111994A5FE}"/>
              </a:ext>
            </a:extLst>
          </p:cNvPr>
          <p:cNvGrpSpPr/>
          <p:nvPr/>
        </p:nvGrpSpPr>
        <p:grpSpPr>
          <a:xfrm>
            <a:off x="10067731" y="4348221"/>
            <a:ext cx="1674972" cy="1659487"/>
            <a:chOff x="621202" y="1190679"/>
            <a:chExt cx="3010876" cy="2651372"/>
          </a:xfrm>
        </p:grpSpPr>
        <p:grpSp>
          <p:nvGrpSpPr>
            <p:cNvPr id="16" name="Group 15">
              <a:extLst>
                <a:ext uri="{FF2B5EF4-FFF2-40B4-BE49-F238E27FC236}">
                  <a16:creationId xmlns:a16="http://schemas.microsoft.com/office/drawing/2014/main" id="{1037BA97-CDE9-2292-BFDA-F0BC68EE7C0C}"/>
                </a:ext>
              </a:extLst>
            </p:cNvPr>
            <p:cNvGrpSpPr/>
            <p:nvPr/>
          </p:nvGrpSpPr>
          <p:grpSpPr>
            <a:xfrm>
              <a:off x="621202" y="1190679"/>
              <a:ext cx="3010876" cy="2651372"/>
              <a:chOff x="621202" y="1190679"/>
              <a:chExt cx="3010876" cy="2651372"/>
            </a:xfrm>
          </p:grpSpPr>
          <p:grpSp>
            <p:nvGrpSpPr>
              <p:cNvPr id="18" name="Group 17">
                <a:extLst>
                  <a:ext uri="{FF2B5EF4-FFF2-40B4-BE49-F238E27FC236}">
                    <a16:creationId xmlns:a16="http://schemas.microsoft.com/office/drawing/2014/main" id="{69D8D69E-925E-8A86-BD39-CB50EE4A79FF}"/>
                  </a:ext>
                </a:extLst>
              </p:cNvPr>
              <p:cNvGrpSpPr/>
              <p:nvPr/>
            </p:nvGrpSpPr>
            <p:grpSpPr>
              <a:xfrm>
                <a:off x="621202" y="1190679"/>
                <a:ext cx="3010876" cy="2651372"/>
                <a:chOff x="621202" y="1190679"/>
                <a:chExt cx="3010876" cy="2651372"/>
              </a:xfrm>
            </p:grpSpPr>
            <p:pic>
              <p:nvPicPr>
                <p:cNvPr id="20" name="Picture 19">
                  <a:extLst>
                    <a:ext uri="{FF2B5EF4-FFF2-40B4-BE49-F238E27FC236}">
                      <a16:creationId xmlns:a16="http://schemas.microsoft.com/office/drawing/2014/main" id="{E88D3552-9DA1-B4E9-6007-3EC3C7EB1B1B}"/>
                    </a:ext>
                  </a:extLst>
                </p:cNvPr>
                <p:cNvPicPr>
                  <a:picLocks noChangeAspect="1"/>
                </p:cNvPicPr>
                <p:nvPr/>
              </p:nvPicPr>
              <p:blipFill rotWithShape="1">
                <a:blip r:embed="rId7">
                  <a:extLst>
                    <a:ext uri="{28A0092B-C50C-407E-A947-70E740481C1C}">
                      <a14:useLocalDpi xmlns:a14="http://schemas.microsoft.com/office/drawing/2010/main" val="0"/>
                    </a:ext>
                  </a:extLst>
                </a:blip>
                <a:srcRect l="9585" t="3130" r="16343" b="9950"/>
                <a:stretch/>
              </p:blipFill>
              <p:spPr>
                <a:xfrm>
                  <a:off x="621202" y="1190679"/>
                  <a:ext cx="3010876" cy="2651372"/>
                </a:xfrm>
                <a:prstGeom prst="rect">
                  <a:avLst/>
                </a:prstGeom>
              </p:spPr>
            </p:pic>
            <p:pic>
              <p:nvPicPr>
                <p:cNvPr id="21" name="Picture 20">
                  <a:extLst>
                    <a:ext uri="{FF2B5EF4-FFF2-40B4-BE49-F238E27FC236}">
                      <a16:creationId xmlns:a16="http://schemas.microsoft.com/office/drawing/2014/main" id="{F918BC13-372E-8901-B629-71EAC2A3236F}"/>
                    </a:ext>
                  </a:extLst>
                </p:cNvPr>
                <p:cNvPicPr>
                  <a:picLocks/>
                </p:cNvPicPr>
                <p:nvPr/>
              </p:nvPicPr>
              <p:blipFill rotWithShape="1">
                <a:blip r:embed="rId8">
                  <a:extLst>
                    <a:ext uri="{28A0092B-C50C-407E-A947-70E740481C1C}">
                      <a14:useLocalDpi xmlns:a14="http://schemas.microsoft.com/office/drawing/2010/main" val="0"/>
                    </a:ext>
                  </a:extLst>
                </a:blip>
                <a:srcRect l="29222" t="25115" r="60106" b="66932"/>
                <a:stretch/>
              </p:blipFill>
              <p:spPr>
                <a:xfrm>
                  <a:off x="2928599" y="1707953"/>
                  <a:ext cx="268941" cy="229050"/>
                </a:xfrm>
                <a:prstGeom prst="rect">
                  <a:avLst/>
                </a:prstGeom>
                <a:ln w="19050">
                  <a:noFill/>
                </a:ln>
              </p:spPr>
            </p:pic>
          </p:grpSp>
          <p:sp>
            <p:nvSpPr>
              <p:cNvPr id="19" name="Circle: Hollow 18">
                <a:extLst>
                  <a:ext uri="{FF2B5EF4-FFF2-40B4-BE49-F238E27FC236}">
                    <a16:creationId xmlns:a16="http://schemas.microsoft.com/office/drawing/2014/main" id="{7FF781BB-007D-B33B-3CCF-7381EFDEB2D4}"/>
                  </a:ext>
                </a:extLst>
              </p:cNvPr>
              <p:cNvSpPr/>
              <p:nvPr/>
            </p:nvSpPr>
            <p:spPr>
              <a:xfrm>
                <a:off x="992302" y="1631366"/>
                <a:ext cx="417195" cy="379095"/>
              </a:xfrm>
              <a:prstGeom prst="donut">
                <a:avLst/>
              </a:prstGeom>
              <a:solidFill>
                <a:srgbClr val="B9B6B0"/>
              </a:solidFill>
              <a:ln>
                <a:solidFill>
                  <a:srgbClr val="BAB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7" name="Rectangle 16">
              <a:extLst>
                <a:ext uri="{FF2B5EF4-FFF2-40B4-BE49-F238E27FC236}">
                  <a16:creationId xmlns:a16="http://schemas.microsoft.com/office/drawing/2014/main" id="{6D4D041C-6201-445F-946C-F77AF5B28CA0}"/>
                </a:ext>
              </a:extLst>
            </p:cNvPr>
            <p:cNvSpPr/>
            <p:nvPr/>
          </p:nvSpPr>
          <p:spPr>
            <a:xfrm rot="10800000" flipH="1">
              <a:off x="2807886" y="1631366"/>
              <a:ext cx="510367" cy="49075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96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 </a:t>
            </a:r>
            <a:r>
              <a:rPr lang="en-US" sz="2400" b="1" dirty="0">
                <a:solidFill>
                  <a:srgbClr val="002060"/>
                </a:solidFill>
                <a:latin typeface="Avenir Black" panose="02000503020000020003" pitchFamily="2" charset="0"/>
              </a:rPr>
              <a:t>Sollatek FDEx2</a:t>
            </a:r>
            <a:endParaRPr lang="en-US" sz="3200" b="1" dirty="0">
              <a:solidFill>
                <a:srgbClr val="002060"/>
              </a:solidFill>
              <a:latin typeface="Avenir Black" panose="02000503020000020003" pitchFamily="2" charset="0"/>
            </a:endParaRP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646331"/>
          </a:xfrm>
          <a:prstGeom prst="rect">
            <a:avLst/>
          </a:prstGeom>
          <a:noFill/>
        </p:spPr>
        <p:txBody>
          <a:bodyPr wrap="square">
            <a:spAutoFit/>
          </a:bodyPr>
          <a:lstStyle/>
          <a:p>
            <a:pPr algn="just"/>
            <a:r>
              <a:rPr lang="en-US" dirty="0">
                <a:solidFill>
                  <a:srgbClr val="002060"/>
                </a:solidFill>
              </a:rPr>
              <a:t>To check the Advertisement and Ping Status, tap on the hamburger menu in the upper right corner and then tap on </a:t>
            </a:r>
            <a:r>
              <a:rPr lang="en-US" b="1" dirty="0">
                <a:solidFill>
                  <a:srgbClr val="002060"/>
                </a:solidFill>
              </a:rPr>
              <a:t>Aon Connectivity Check</a:t>
            </a:r>
            <a:r>
              <a:rPr lang="en-US" dirty="0">
                <a:solidFill>
                  <a:srgbClr val="002060"/>
                </a:solidFill>
              </a:rPr>
              <a:t>.</a:t>
            </a:r>
            <a:endParaRPr lang="en-IN" dirty="0">
              <a:solidFill>
                <a:srgbClr val="002060"/>
              </a:solidFill>
            </a:endParaRPr>
          </a:p>
        </p:txBody>
      </p:sp>
      <p:pic>
        <p:nvPicPr>
          <p:cNvPr id="6" name="Picture 5">
            <a:extLst>
              <a:ext uri="{FF2B5EF4-FFF2-40B4-BE49-F238E27FC236}">
                <a16:creationId xmlns:a16="http://schemas.microsoft.com/office/drawing/2014/main" id="{416BD6ED-9F72-98B2-8C71-B93F04CDC259}"/>
              </a:ext>
            </a:extLst>
          </p:cNvPr>
          <p:cNvPicPr>
            <a:picLocks/>
          </p:cNvPicPr>
          <p:nvPr/>
        </p:nvPicPr>
        <p:blipFill>
          <a:blip r:embed="rId4"/>
          <a:srcRect/>
          <a:stretch/>
        </p:blipFill>
        <p:spPr>
          <a:xfrm>
            <a:off x="541492" y="156514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0C714C4E-3082-0D45-E155-82C9AFA94BC2}"/>
              </a:ext>
            </a:extLst>
          </p:cNvPr>
          <p:cNvPicPr>
            <a:picLocks/>
          </p:cNvPicPr>
          <p:nvPr/>
        </p:nvPicPr>
        <p:blipFill>
          <a:blip r:embed="rId5"/>
          <a:srcRect/>
          <a:stretch/>
        </p:blipFill>
        <p:spPr>
          <a:xfrm>
            <a:off x="2810663" y="1565145"/>
            <a:ext cx="1914358" cy="4148789"/>
          </a:xfrm>
          <a:prstGeom prst="rect">
            <a:avLst/>
          </a:prstGeom>
          <a:ln w="19050">
            <a:solidFill>
              <a:srgbClr val="002060"/>
            </a:solidFill>
          </a:ln>
        </p:spPr>
      </p:pic>
      <p:pic>
        <p:nvPicPr>
          <p:cNvPr id="9" name="Picture 8">
            <a:extLst>
              <a:ext uri="{FF2B5EF4-FFF2-40B4-BE49-F238E27FC236}">
                <a16:creationId xmlns:a16="http://schemas.microsoft.com/office/drawing/2014/main" id="{671A29E5-EDC6-FA02-2931-8F24212D0A6C}"/>
              </a:ext>
            </a:extLst>
          </p:cNvPr>
          <p:cNvPicPr>
            <a:picLocks/>
          </p:cNvPicPr>
          <p:nvPr/>
        </p:nvPicPr>
        <p:blipFill>
          <a:blip r:embed="rId6"/>
          <a:srcRect/>
          <a:stretch/>
        </p:blipFill>
        <p:spPr>
          <a:xfrm>
            <a:off x="5138588" y="1569811"/>
            <a:ext cx="1914823" cy="4149796"/>
          </a:xfrm>
          <a:prstGeom prst="rect">
            <a:avLst/>
          </a:prstGeom>
          <a:ln w="19050">
            <a:solidFill>
              <a:srgbClr val="002060"/>
            </a:solidFill>
          </a:ln>
        </p:spPr>
      </p:pic>
      <p:sp>
        <p:nvSpPr>
          <p:cNvPr id="13" name="TextBox 12">
            <a:extLst>
              <a:ext uri="{FF2B5EF4-FFF2-40B4-BE49-F238E27FC236}">
                <a16:creationId xmlns:a16="http://schemas.microsoft.com/office/drawing/2014/main" id="{7244D348-E50A-6B0A-058D-9E9940D30E21}"/>
              </a:ext>
            </a:extLst>
          </p:cNvPr>
          <p:cNvSpPr txBox="1"/>
          <p:nvPr/>
        </p:nvSpPr>
        <p:spPr>
          <a:xfrm>
            <a:off x="5138587" y="5734806"/>
            <a:ext cx="1914824" cy="369332"/>
          </a:xfrm>
          <a:prstGeom prst="rect">
            <a:avLst/>
          </a:prstGeom>
          <a:noFill/>
        </p:spPr>
        <p:txBody>
          <a:bodyPr wrap="square" rtlCol="0">
            <a:spAutoFit/>
          </a:bodyPr>
          <a:lstStyle/>
          <a:p>
            <a:r>
              <a:rPr lang="en-US" b="1" dirty="0">
                <a:solidFill>
                  <a:srgbClr val="002060"/>
                </a:solidFill>
              </a:rPr>
              <a:t>SOLLATEK FDEx2</a:t>
            </a:r>
            <a:endParaRPr lang="en-IN" b="1" dirty="0">
              <a:solidFill>
                <a:srgbClr val="002060"/>
              </a:solidFill>
            </a:endParaRPr>
          </a:p>
        </p:txBody>
      </p:sp>
      <p:sp>
        <p:nvSpPr>
          <p:cNvPr id="14" name="TextBox 13">
            <a:extLst>
              <a:ext uri="{FF2B5EF4-FFF2-40B4-BE49-F238E27FC236}">
                <a16:creationId xmlns:a16="http://schemas.microsoft.com/office/drawing/2014/main" id="{D6537C4A-DC12-7A1F-EA3B-4BA22DE89AE9}"/>
              </a:ext>
            </a:extLst>
          </p:cNvPr>
          <p:cNvSpPr txBox="1"/>
          <p:nvPr/>
        </p:nvSpPr>
        <p:spPr>
          <a:xfrm>
            <a:off x="7407293" y="1874728"/>
            <a:ext cx="4464705" cy="375487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endParaRPr lang="en-US" dirty="0"/>
          </a:p>
          <a:p>
            <a:pPr algn="just">
              <a:lnSpc>
                <a:spcPct val="100000"/>
              </a:lnSpc>
            </a:pPr>
            <a:r>
              <a:rPr lang="en-US" b="0" dirty="0"/>
              <a:t>SOLLATEK FDEx2:</a:t>
            </a:r>
          </a:p>
          <a:p>
            <a:pPr algn="just">
              <a:lnSpc>
                <a:spcPct val="100000"/>
              </a:lnSpc>
            </a:pPr>
            <a:r>
              <a:rPr lang="en-US" b="0" dirty="0"/>
              <a:t>The device Must be powered Minimum of 10 minutes before the AON Connectivity check.</a:t>
            </a:r>
          </a:p>
          <a:p>
            <a:pPr algn="just">
              <a:lnSpc>
                <a:spcPct val="100000"/>
              </a:lnSpc>
            </a:pPr>
            <a:endParaRPr lang="en-US" b="0" dirty="0"/>
          </a:p>
          <a:p>
            <a:pPr algn="just">
              <a:lnSpc>
                <a:spcPct val="100000"/>
              </a:lnSpc>
            </a:pPr>
            <a:r>
              <a:rPr lang="en-US" b="0" dirty="0"/>
              <a:t>There should not be in GPRS Activity going on with the FDEx2 Device. If it is not coming in the advertisement retry AON check after the 5 minutes with keep it powered ON. </a:t>
            </a:r>
          </a:p>
          <a:p>
            <a:pPr algn="just">
              <a:lnSpc>
                <a:spcPct val="100000"/>
              </a:lnSpc>
            </a:pPr>
            <a:endParaRPr lang="en-US" b="0" dirty="0"/>
          </a:p>
          <a:p>
            <a:pPr algn="just">
              <a:lnSpc>
                <a:spcPct val="100000"/>
              </a:lnSpc>
            </a:pPr>
            <a:endParaRPr lang="en-US" b="0" dirty="0"/>
          </a:p>
          <a:p>
            <a:pPr algn="just">
              <a:lnSpc>
                <a:spcPct val="100000"/>
              </a:lnSpc>
            </a:pPr>
            <a:r>
              <a:rPr lang="en-US" dirty="0"/>
              <a:t>After Checking the AON Connectivity of the Device Must Press the “SUBMIT” button to Save the AON Connectivity Check Logs.</a:t>
            </a:r>
          </a:p>
          <a:p>
            <a:pPr algn="just">
              <a:lnSpc>
                <a:spcPct val="100000"/>
              </a:lnSpc>
            </a:pPr>
            <a:endParaRPr lang="en-US" dirty="0"/>
          </a:p>
          <a:p>
            <a:pPr algn="just">
              <a:lnSpc>
                <a:spcPct val="100000"/>
              </a:lnSpc>
            </a:pPr>
            <a:r>
              <a:rPr lang="en-US" sz="1400" b="0" dirty="0"/>
              <a:t>If the device is not found within 120 seconds, the application will display the "Retry" and "Submit" buttons.</a:t>
            </a:r>
          </a:p>
          <a:p>
            <a:pPr algn="just">
              <a:lnSpc>
                <a:spcPct val="100000"/>
              </a:lnSpc>
            </a:pPr>
            <a:endParaRPr lang="en-US" b="0" dirty="0"/>
          </a:p>
        </p:txBody>
      </p:sp>
    </p:spTree>
    <p:extLst>
      <p:ext uri="{BB962C8B-B14F-4D97-AF65-F5344CB8AC3E}">
        <p14:creationId xmlns:p14="http://schemas.microsoft.com/office/powerpoint/2010/main" val="113673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FEATURES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68712" y="926811"/>
            <a:ext cx="10573074" cy="5100765"/>
          </a:xfrm>
        </p:spPr>
        <p:txBody>
          <a:bodyPr>
            <a:normAutofit fontScale="85000" lnSpcReduction="20000"/>
          </a:bodyPr>
          <a:lstStyle/>
          <a:p>
            <a:pPr marL="342900" indent="-342900">
              <a:lnSpc>
                <a:spcPct val="200000"/>
              </a:lnSpc>
              <a:buClr>
                <a:srgbClr val="002060"/>
              </a:buClr>
              <a:buFont typeface="Wingdings" panose="05000000000000000000" pitchFamily="2" charset="2"/>
              <a:buChar char="ü"/>
            </a:pPr>
            <a:r>
              <a:rPr lang="en-US" sz="2000" b="1" dirty="0">
                <a:solidFill>
                  <a:srgbClr val="002060"/>
                </a:solidFill>
              </a:rPr>
              <a:t>Association QC – </a:t>
            </a:r>
            <a:r>
              <a:rPr lang="en-US" sz="2100" dirty="0">
                <a:solidFill>
                  <a:srgbClr val="002060"/>
                </a:solidFill>
              </a:rPr>
              <a:t>To check the Associated Status of the Smart Device with the Cooler in Factory.</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QC Details  – </a:t>
            </a:r>
            <a:r>
              <a:rPr lang="en-US" sz="2100" dirty="0">
                <a:solidFill>
                  <a:srgbClr val="002060"/>
                </a:solidFill>
              </a:rPr>
              <a:t>To Show the Successful Association QC Details by Date with a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QC Overview – </a:t>
            </a:r>
            <a:r>
              <a:rPr lang="en-US" sz="2100" dirty="0">
                <a:solidFill>
                  <a:srgbClr val="002060"/>
                </a:solidFill>
              </a:rPr>
              <a:t>To Show the Overall summary based on the Error and Success Message.</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Smart Device Check – </a:t>
            </a:r>
            <a:r>
              <a:rPr lang="en-US" sz="2100" dirty="0">
                <a:solidFill>
                  <a:srgbClr val="002060"/>
                </a:solidFill>
              </a:rPr>
              <a:t>To Check the QC Status of Smart Devices.</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Cooler Check – </a:t>
            </a:r>
            <a:r>
              <a:rPr lang="en-US" sz="2100" dirty="0">
                <a:solidFill>
                  <a:srgbClr val="002060"/>
                </a:solidFill>
              </a:rPr>
              <a:t>To Check the QC Status of the Cooler.</a:t>
            </a:r>
          </a:p>
          <a:p>
            <a:pPr marL="342900" indent="-342900">
              <a:lnSpc>
                <a:spcPct val="200000"/>
              </a:lnSpc>
              <a:buClr>
                <a:srgbClr val="002060"/>
              </a:buClr>
              <a:buFont typeface="Wingdings" panose="05000000000000000000" pitchFamily="2" charset="2"/>
              <a:buChar char="ü"/>
            </a:pPr>
            <a:r>
              <a:rPr lang="en-US" sz="2100" b="1" dirty="0">
                <a:solidFill>
                  <a:srgbClr val="002060"/>
                </a:solidFill>
              </a:rPr>
              <a:t>GMC5 Check – </a:t>
            </a:r>
            <a:r>
              <a:rPr lang="en-US" sz="2000" dirty="0">
                <a:solidFill>
                  <a:srgbClr val="002060"/>
                </a:solidFill>
              </a:rPr>
              <a:t>To Check the QC Status of GMC5 Smart Devices.</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Aon Connectivity Check – </a:t>
            </a:r>
            <a:r>
              <a:rPr lang="en-US" sz="2100" dirty="0">
                <a:solidFill>
                  <a:srgbClr val="002060"/>
                </a:solidFill>
              </a:rPr>
              <a:t>To Check the AON device advertisement and ping data.</a:t>
            </a:r>
          </a:p>
          <a:p>
            <a:pPr marL="342900" indent="-342900">
              <a:lnSpc>
                <a:spcPct val="200000"/>
              </a:lnSpc>
              <a:buClr>
                <a:srgbClr val="002060"/>
              </a:buClr>
              <a:buFont typeface="Wingdings" panose="05000000000000000000" pitchFamily="2" charset="2"/>
              <a:buChar char="ü"/>
            </a:pPr>
            <a:r>
              <a:rPr lang="en-US" sz="2000" b="1" dirty="0">
                <a:solidFill>
                  <a:srgbClr val="002060"/>
                </a:solidFill>
              </a:rPr>
              <a:t>Aon Connectivity Check Log – </a:t>
            </a:r>
            <a:r>
              <a:rPr lang="en-US" sz="2100" dirty="0">
                <a:solidFill>
                  <a:srgbClr val="002060"/>
                </a:solidFill>
              </a:rPr>
              <a:t>To Check the AON device advertisement and ping data logs.</a:t>
            </a:r>
          </a:p>
          <a:p>
            <a:pPr marL="342900" indent="-342900">
              <a:lnSpc>
                <a:spcPct val="200000"/>
              </a:lnSpc>
              <a:buClr>
                <a:srgbClr val="002060"/>
              </a:buClr>
              <a:buFont typeface="Wingdings" panose="05000000000000000000" pitchFamily="2" charset="2"/>
              <a:buChar char="ü"/>
            </a:pPr>
            <a:endParaRPr lang="en-US" sz="2100" dirty="0">
              <a:solidFill>
                <a:srgbClr val="002060"/>
              </a:solidFill>
            </a:endParaRPr>
          </a:p>
          <a:p>
            <a:pPr marL="342900" indent="-342900">
              <a:lnSpc>
                <a:spcPct val="200000"/>
              </a:lnSpc>
              <a:buClr>
                <a:srgbClr val="002060"/>
              </a:buClr>
              <a:buFont typeface="Wingdings" panose="05000000000000000000" pitchFamily="2" charset="2"/>
              <a:buChar char="ü"/>
            </a:pPr>
            <a:endParaRPr lang="en-US" sz="2000" dirty="0">
              <a:solidFill>
                <a:srgbClr val="002060"/>
              </a:solidFill>
            </a:endParaRPr>
          </a:p>
        </p:txBody>
      </p:sp>
    </p:spTree>
    <p:extLst>
      <p:ext uri="{BB962C8B-B14F-4D97-AF65-F5344CB8AC3E}">
        <p14:creationId xmlns:p14="http://schemas.microsoft.com/office/powerpoint/2010/main" val="244282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15" name="Table 14">
            <a:extLst>
              <a:ext uri="{FF2B5EF4-FFF2-40B4-BE49-F238E27FC236}">
                <a16:creationId xmlns:a16="http://schemas.microsoft.com/office/drawing/2014/main" id="{6BEC00D2-4C4A-B292-87AD-42AB62843BF0}"/>
              </a:ext>
            </a:extLst>
          </p:cNvPr>
          <p:cNvGraphicFramePr>
            <a:graphicFrameLocks noGrp="1"/>
          </p:cNvGraphicFramePr>
          <p:nvPr>
            <p:extLst>
              <p:ext uri="{D42A27DB-BD31-4B8C-83A1-F6EECF244321}">
                <p14:modId xmlns:p14="http://schemas.microsoft.com/office/powerpoint/2010/main" val="10676967"/>
              </p:ext>
            </p:extLst>
          </p:nvPr>
        </p:nvGraphicFramePr>
        <p:xfrm>
          <a:off x="548432" y="926811"/>
          <a:ext cx="10944352" cy="4998127"/>
        </p:xfrm>
        <a:graphic>
          <a:graphicData uri="http://schemas.openxmlformats.org/drawingml/2006/table">
            <a:tbl>
              <a:tblPr firstRow="1" bandRow="1">
                <a:tableStyleId>{B301B821-A1FF-4177-AEE7-76D212191A09}</a:tableStyleId>
              </a:tblPr>
              <a:tblGrid>
                <a:gridCol w="2213429">
                  <a:extLst>
                    <a:ext uri="{9D8B030D-6E8A-4147-A177-3AD203B41FA5}">
                      <a16:colId xmlns:a16="http://schemas.microsoft.com/office/drawing/2014/main" val="2199092955"/>
                    </a:ext>
                  </a:extLst>
                </a:gridCol>
                <a:gridCol w="4674637">
                  <a:extLst>
                    <a:ext uri="{9D8B030D-6E8A-4147-A177-3AD203B41FA5}">
                      <a16:colId xmlns:a16="http://schemas.microsoft.com/office/drawing/2014/main" val="4047486760"/>
                    </a:ext>
                  </a:extLst>
                </a:gridCol>
                <a:gridCol w="1940767">
                  <a:extLst>
                    <a:ext uri="{9D8B030D-6E8A-4147-A177-3AD203B41FA5}">
                      <a16:colId xmlns:a16="http://schemas.microsoft.com/office/drawing/2014/main" val="3609240954"/>
                    </a:ext>
                  </a:extLst>
                </a:gridCol>
                <a:gridCol w="2115519">
                  <a:extLst>
                    <a:ext uri="{9D8B030D-6E8A-4147-A177-3AD203B41FA5}">
                      <a16:colId xmlns:a16="http://schemas.microsoft.com/office/drawing/2014/main" val="1418216014"/>
                    </a:ext>
                  </a:extLst>
                </a:gridCol>
              </a:tblGrid>
              <a:tr h="490162">
                <a:tc>
                  <a:txBody>
                    <a:bodyPr/>
                    <a:lstStyle/>
                    <a:p>
                      <a:pPr algn="ctr"/>
                      <a:r>
                        <a:rPr lang="en-US" sz="1600" dirty="0">
                          <a:solidFill>
                            <a:schemeClr val="bg1"/>
                          </a:solidFill>
                        </a:rPr>
                        <a:t>PARAMETERS</a:t>
                      </a:r>
                      <a:endParaRPr lang="en-IN" sz="1600" dirty="0">
                        <a:solidFill>
                          <a:schemeClr val="bg1"/>
                        </a:solidFill>
                      </a:endParaRPr>
                    </a:p>
                  </a:txBody>
                  <a:tcPr anchor="ctr"/>
                </a:tc>
                <a:tc>
                  <a:txBody>
                    <a:bodyPr/>
                    <a:lstStyle/>
                    <a:p>
                      <a:pPr algn="ctr"/>
                      <a:r>
                        <a:rPr lang="en-US" sz="1600" dirty="0">
                          <a:solidFill>
                            <a:schemeClr val="bg1"/>
                          </a:solidFill>
                        </a:rPr>
                        <a:t>VALUE FORMAT</a:t>
                      </a:r>
                      <a:endParaRPr lang="en-IN" sz="1600" dirty="0">
                        <a:solidFill>
                          <a:schemeClr val="bg1"/>
                        </a:solidFill>
                      </a:endParaRPr>
                    </a:p>
                  </a:txBody>
                  <a:tcPr anchor="ctr"/>
                </a:tc>
                <a:tc>
                  <a:txBody>
                    <a:bodyPr/>
                    <a:lstStyle/>
                    <a:p>
                      <a:pPr algn="ctr"/>
                      <a:r>
                        <a:rPr lang="en-US" sz="1600" dirty="0">
                          <a:solidFill>
                            <a:schemeClr val="bg1"/>
                          </a:solidFill>
                        </a:rPr>
                        <a:t>SMART TAG AON</a:t>
                      </a:r>
                      <a:endParaRPr lang="en-IN" sz="1600" dirty="0">
                        <a:solidFill>
                          <a:schemeClr val="bg1"/>
                        </a:solidFill>
                      </a:endParaRPr>
                    </a:p>
                  </a:txBody>
                  <a:tcPr anchor="ctr"/>
                </a:tc>
                <a:tc>
                  <a:txBody>
                    <a:bodyPr/>
                    <a:lstStyle/>
                    <a:p>
                      <a:pPr algn="ctr"/>
                      <a:r>
                        <a:rPr lang="en-US" sz="1600" dirty="0">
                          <a:solidFill>
                            <a:schemeClr val="bg1"/>
                          </a:solidFill>
                        </a:rPr>
                        <a:t>SOLLATEK FDEX2</a:t>
                      </a:r>
                      <a:endParaRPr lang="en-IN" sz="1600" dirty="0">
                        <a:solidFill>
                          <a:schemeClr val="bg1"/>
                        </a:solidFill>
                      </a:endParaRPr>
                    </a:p>
                  </a:txBody>
                  <a:tcPr anchor="ctr"/>
                </a:tc>
                <a:extLst>
                  <a:ext uri="{0D108BD9-81ED-4DB2-BD59-A6C34878D82A}">
                    <a16:rowId xmlns:a16="http://schemas.microsoft.com/office/drawing/2014/main" val="3786347233"/>
                  </a:ext>
                </a:extLst>
              </a:tr>
              <a:tr h="472521">
                <a:tc>
                  <a:txBody>
                    <a:bodyPr/>
                    <a:lstStyle/>
                    <a:p>
                      <a:r>
                        <a:rPr lang="en-US" sz="1600" b="1" dirty="0">
                          <a:solidFill>
                            <a:srgbClr val="002060"/>
                          </a:solidFill>
                        </a:rPr>
                        <a:t>DEVICE DETAILS</a:t>
                      </a:r>
                      <a:endParaRPr lang="en-IN" sz="1600" b="1" dirty="0">
                        <a:solidFill>
                          <a:srgbClr val="002060"/>
                        </a:solidFill>
                      </a:endParaRPr>
                    </a:p>
                  </a:txBody>
                  <a:tcPr anchor="ctr"/>
                </a:tc>
                <a:tc>
                  <a:txBody>
                    <a:bodyPr/>
                    <a:lstStyle/>
                    <a:p>
                      <a:r>
                        <a:rPr lang="en-US" sz="1600" b="1" dirty="0">
                          <a:solidFill>
                            <a:srgbClr val="002060"/>
                          </a:solidFill>
                        </a:rPr>
                        <a:t>Serial Number | MAC Address | Device Type Name</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extLst>
                  <a:ext uri="{0D108BD9-81ED-4DB2-BD59-A6C34878D82A}">
                    <a16:rowId xmlns:a16="http://schemas.microsoft.com/office/drawing/2014/main" val="2143430159"/>
                  </a:ext>
                </a:extLst>
              </a:tr>
              <a:tr h="490162">
                <a:tc>
                  <a:txBody>
                    <a:bodyPr/>
                    <a:lstStyle/>
                    <a:p>
                      <a:r>
                        <a:rPr lang="en-US" sz="1600" b="1" dirty="0">
                          <a:solidFill>
                            <a:srgbClr val="002060"/>
                          </a:solidFill>
                        </a:rPr>
                        <a:t>DOOR STATUS</a:t>
                      </a:r>
                      <a:endParaRPr lang="en-IN" sz="1600" b="1" dirty="0">
                        <a:solidFill>
                          <a:srgbClr val="002060"/>
                        </a:solidFill>
                      </a:endParaRPr>
                    </a:p>
                  </a:txBody>
                  <a:tcPr anchor="ctr"/>
                </a:tc>
                <a:tc>
                  <a:txBody>
                    <a:bodyPr/>
                    <a:lstStyle/>
                    <a:p>
                      <a:r>
                        <a:rPr lang="en-US" sz="1600" b="1" dirty="0">
                          <a:solidFill>
                            <a:srgbClr val="002060"/>
                          </a:solidFill>
                        </a:rPr>
                        <a:t>Open / Close</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1473379800"/>
                  </a:ext>
                </a:extLst>
              </a:tr>
              <a:tr h="490162">
                <a:tc>
                  <a:txBody>
                    <a:bodyPr/>
                    <a:lstStyle/>
                    <a:p>
                      <a:r>
                        <a:rPr lang="en-US" sz="1600" b="1" dirty="0">
                          <a:solidFill>
                            <a:srgbClr val="002060"/>
                          </a:solidFill>
                        </a:rPr>
                        <a:t>TEMPERATURE STATUS</a:t>
                      </a:r>
                      <a:endParaRPr lang="en-IN" sz="1600" b="1" dirty="0">
                        <a:solidFill>
                          <a:srgbClr val="002060"/>
                        </a:solidFill>
                      </a:endParaRPr>
                    </a:p>
                  </a:txBody>
                  <a:tcPr anchor="ctr"/>
                </a:tc>
                <a:tc>
                  <a:txBody>
                    <a:bodyPr/>
                    <a:lstStyle/>
                    <a:p>
                      <a:r>
                        <a:rPr lang="en-US" sz="1600" b="1" dirty="0">
                          <a:solidFill>
                            <a:srgbClr val="002060"/>
                          </a:solidFill>
                        </a:rPr>
                        <a:t>Working Fine / Faulty</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 YES</a:t>
                      </a:r>
                      <a:endParaRPr lang="en-IN" sz="1600" b="1" dirty="0">
                        <a:solidFill>
                          <a:srgbClr val="002060"/>
                        </a:solidFill>
                      </a:endParaRPr>
                    </a:p>
                  </a:txBody>
                  <a:tcPr anchor="ctr"/>
                </a:tc>
                <a:extLst>
                  <a:ext uri="{0D108BD9-81ED-4DB2-BD59-A6C34878D82A}">
                    <a16:rowId xmlns:a16="http://schemas.microsoft.com/office/drawing/2014/main" val="1338332469"/>
                  </a:ext>
                </a:extLst>
              </a:tr>
              <a:tr h="490162">
                <a:tc>
                  <a:txBody>
                    <a:bodyPr/>
                    <a:lstStyle/>
                    <a:p>
                      <a:r>
                        <a:rPr lang="en-US" sz="1600" b="1" dirty="0">
                          <a:solidFill>
                            <a:srgbClr val="002060"/>
                          </a:solidFill>
                        </a:rPr>
                        <a:t>BATTERY STATUS</a:t>
                      </a:r>
                      <a:endParaRPr lang="en-IN" sz="1600" b="1" dirty="0">
                        <a:solidFill>
                          <a:srgbClr val="002060"/>
                        </a:solidFill>
                      </a:endParaRPr>
                    </a:p>
                  </a:txBody>
                  <a:tcPr anchor="ctr"/>
                </a:tc>
                <a:tc>
                  <a:txBody>
                    <a:bodyPr/>
                    <a:lstStyle/>
                    <a:p>
                      <a:r>
                        <a:rPr lang="en-US" sz="1600" b="1" dirty="0">
                          <a:solidFill>
                            <a:srgbClr val="002060"/>
                          </a:solidFill>
                        </a:rPr>
                        <a:t>Battery %</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extLst>
                  <a:ext uri="{0D108BD9-81ED-4DB2-BD59-A6C34878D82A}">
                    <a16:rowId xmlns:a16="http://schemas.microsoft.com/office/drawing/2014/main" val="2841318279"/>
                  </a:ext>
                </a:extLst>
              </a:tr>
              <a:tr h="490162">
                <a:tc>
                  <a:txBody>
                    <a:bodyPr/>
                    <a:lstStyle/>
                    <a:p>
                      <a:r>
                        <a:rPr lang="en-US" sz="1600" b="1" dirty="0">
                          <a:solidFill>
                            <a:srgbClr val="002060"/>
                          </a:solidFill>
                        </a:rPr>
                        <a:t>POWER STATUS</a:t>
                      </a:r>
                      <a:endParaRPr lang="en-IN" sz="1600" b="1" dirty="0">
                        <a:solidFill>
                          <a:srgbClr val="002060"/>
                        </a:solidFill>
                      </a:endParaRPr>
                    </a:p>
                  </a:txBody>
                  <a:tcPr anchor="ctr"/>
                </a:tc>
                <a:tc>
                  <a:txBody>
                    <a:bodyPr/>
                    <a:lstStyle/>
                    <a:p>
                      <a:r>
                        <a:rPr lang="en-US" sz="1600" b="1" dirty="0">
                          <a:solidFill>
                            <a:srgbClr val="002060"/>
                          </a:solidFill>
                        </a:rPr>
                        <a:t>Mains</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1313620682"/>
                  </a:ext>
                </a:extLst>
              </a:tr>
              <a:tr h="604310">
                <a:tc>
                  <a:txBody>
                    <a:bodyPr/>
                    <a:lstStyle/>
                    <a:p>
                      <a:r>
                        <a:rPr lang="en-US" sz="1600" b="1" dirty="0">
                          <a:solidFill>
                            <a:srgbClr val="002060"/>
                          </a:solidFill>
                        </a:rPr>
                        <a:t>COMPORT STATUS</a:t>
                      </a:r>
                      <a:endParaRPr lang="en-IN" sz="1600" b="1" dirty="0">
                        <a:solidFill>
                          <a:srgbClr val="002060"/>
                        </a:solidFill>
                      </a:endParaRPr>
                    </a:p>
                  </a:txBody>
                  <a:tcPr anchor="ctr"/>
                </a:tc>
                <a:tc>
                  <a:txBody>
                    <a:bodyPr/>
                    <a:lstStyle/>
                    <a:p>
                      <a:r>
                        <a:rPr lang="en-US" sz="1600" b="1" dirty="0">
                          <a:solidFill>
                            <a:srgbClr val="002060"/>
                          </a:solidFill>
                        </a:rPr>
                        <a:t>Communication Okay / Not OK</a:t>
                      </a:r>
                      <a:endParaRPr lang="en-IN" sz="1600" b="1" dirty="0">
                        <a:solidFill>
                          <a:srgbClr val="002060"/>
                        </a:solidFill>
                      </a:endParaRPr>
                    </a:p>
                  </a:txBody>
                  <a:tcPr anchor="ctr"/>
                </a:tc>
                <a:tc>
                  <a:txBody>
                    <a:bodyPr/>
                    <a:lstStyle/>
                    <a:p>
                      <a:pPr algn="ctr"/>
                      <a:r>
                        <a:rPr lang="en-US" sz="1600" b="1" dirty="0">
                          <a:solidFill>
                            <a:srgbClr val="002060"/>
                          </a:solidFill>
                        </a:rPr>
                        <a:t>N/A</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2060"/>
                          </a:solidFill>
                        </a:rPr>
                        <a:t>YES</a:t>
                      </a:r>
                      <a:endParaRPr lang="en-IN" sz="1600" b="1" dirty="0">
                        <a:solidFill>
                          <a:srgbClr val="002060"/>
                        </a:solidFill>
                      </a:endParaRPr>
                    </a:p>
                  </a:txBody>
                  <a:tcPr anchor="ctr"/>
                </a:tc>
                <a:extLst>
                  <a:ext uri="{0D108BD9-81ED-4DB2-BD59-A6C34878D82A}">
                    <a16:rowId xmlns:a16="http://schemas.microsoft.com/office/drawing/2014/main" val="3875482611"/>
                  </a:ext>
                </a:extLst>
              </a:tr>
              <a:tr h="490162">
                <a:tc>
                  <a:txBody>
                    <a:bodyPr/>
                    <a:lstStyle/>
                    <a:p>
                      <a:r>
                        <a:rPr lang="en-US" sz="1600" b="1" dirty="0">
                          <a:solidFill>
                            <a:srgbClr val="002060"/>
                          </a:solidFill>
                        </a:rPr>
                        <a:t>GPRS STATUS</a:t>
                      </a:r>
                    </a:p>
                  </a:txBody>
                  <a:tcPr anchor="ctr"/>
                </a:tc>
                <a:tc>
                  <a:txBody>
                    <a:bodyPr/>
                    <a:lstStyle/>
                    <a:p>
                      <a:r>
                        <a:rPr lang="en-US" sz="1600" b="1" dirty="0">
                          <a:solidFill>
                            <a:srgbClr val="002060"/>
                          </a:solidFill>
                        </a:rPr>
                        <a:t>Status </a:t>
                      </a: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3041322722"/>
                  </a:ext>
                </a:extLst>
              </a:tr>
              <a:tr h="490162">
                <a:tc>
                  <a:txBody>
                    <a:bodyPr/>
                    <a:lstStyle/>
                    <a:p>
                      <a:r>
                        <a:rPr lang="en-US" sz="1600" b="1" dirty="0">
                          <a:solidFill>
                            <a:srgbClr val="002060"/>
                          </a:solidFill>
                        </a:rPr>
                        <a:t>PING RECEIVED STATUS</a:t>
                      </a:r>
                      <a:endParaRPr lang="en-IN" sz="1600" b="1" dirty="0">
                        <a:solidFill>
                          <a:srgbClr val="002060"/>
                        </a:solidFill>
                      </a:endParaRPr>
                    </a:p>
                  </a:txBody>
                  <a:tcPr anchor="ctr"/>
                </a:tc>
                <a:tc>
                  <a:txBody>
                    <a:bodyPr/>
                    <a:lstStyle/>
                    <a:p>
                      <a:r>
                        <a:rPr lang="en-US" sz="1600" b="1" dirty="0">
                          <a:solidFill>
                            <a:srgbClr val="002060"/>
                          </a:solidFill>
                        </a:rPr>
                        <a:t>Yes / No</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276878088"/>
                  </a:ext>
                </a:extLst>
              </a:tr>
              <a:tr h="490162">
                <a:tc>
                  <a:txBody>
                    <a:bodyPr/>
                    <a:lstStyle/>
                    <a:p>
                      <a:r>
                        <a:rPr lang="en-US" sz="1600" b="1" dirty="0">
                          <a:solidFill>
                            <a:srgbClr val="002060"/>
                          </a:solidFill>
                        </a:rPr>
                        <a:t>PING RECEIVED ON</a:t>
                      </a:r>
                      <a:endParaRPr lang="en-IN" sz="1600" b="1" dirty="0">
                        <a:solidFill>
                          <a:srgbClr val="002060"/>
                        </a:solidFill>
                      </a:endParaRPr>
                    </a:p>
                  </a:txBody>
                  <a:tcPr anchor="ctr"/>
                </a:tc>
                <a:tc>
                  <a:txBody>
                    <a:bodyPr/>
                    <a:lstStyle/>
                    <a:p>
                      <a:r>
                        <a:rPr lang="en-US" sz="1600" b="1" dirty="0">
                          <a:solidFill>
                            <a:srgbClr val="002060"/>
                          </a:solidFill>
                        </a:rPr>
                        <a:t>Date and Time</a:t>
                      </a:r>
                      <a:endParaRPr lang="en-IN" sz="1600" b="1" dirty="0">
                        <a:solidFill>
                          <a:srgbClr val="002060"/>
                        </a:solidFill>
                      </a:endParaRPr>
                    </a:p>
                  </a:txBody>
                  <a:tcPr anchor="ctr"/>
                </a:tc>
                <a:tc>
                  <a:txBody>
                    <a:bodyPr/>
                    <a:lstStyle/>
                    <a:p>
                      <a:pPr algn="ctr"/>
                      <a:r>
                        <a:rPr lang="en-US" sz="1600" b="1" dirty="0">
                          <a:solidFill>
                            <a:srgbClr val="002060"/>
                          </a:solidFill>
                        </a:rPr>
                        <a:t>YES</a:t>
                      </a:r>
                      <a:endParaRPr lang="en-IN" sz="1600" b="1" dirty="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panose="020F0502020204030204"/>
                          <a:ea typeface="+mn-ea"/>
                          <a:cs typeface="+mn-cs"/>
                        </a:rPr>
                        <a:t>YES</a:t>
                      </a:r>
                      <a:endParaRPr kumimoji="0" lang="en-IN" sz="1600" b="1"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2030670348"/>
                  </a:ext>
                </a:extLst>
              </a:tr>
            </a:tbl>
          </a:graphicData>
        </a:graphic>
      </p:graphicFrame>
    </p:spTree>
    <p:extLst>
      <p:ext uri="{BB962C8B-B14F-4D97-AF65-F5344CB8AC3E}">
        <p14:creationId xmlns:p14="http://schemas.microsoft.com/office/powerpoint/2010/main" val="326739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AON CONNECTIVITY CHECK LOG</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extBox 4">
            <a:extLst>
              <a:ext uri="{FF2B5EF4-FFF2-40B4-BE49-F238E27FC236}">
                <a16:creationId xmlns:a16="http://schemas.microsoft.com/office/drawing/2014/main" id="{D0DD1F95-7E11-98E5-76AE-D18F6EC62D85}"/>
              </a:ext>
            </a:extLst>
          </p:cNvPr>
          <p:cNvSpPr txBox="1"/>
          <p:nvPr/>
        </p:nvSpPr>
        <p:spPr>
          <a:xfrm>
            <a:off x="368712" y="831786"/>
            <a:ext cx="11175466" cy="923330"/>
          </a:xfrm>
          <a:prstGeom prst="rect">
            <a:avLst/>
          </a:prstGeom>
          <a:noFill/>
        </p:spPr>
        <p:txBody>
          <a:bodyPr wrap="square">
            <a:spAutoFit/>
          </a:bodyPr>
          <a:lstStyle/>
          <a:p>
            <a:pPr algn="just"/>
            <a:r>
              <a:rPr lang="en-US" dirty="0">
                <a:solidFill>
                  <a:srgbClr val="002060"/>
                </a:solidFill>
              </a:rPr>
              <a:t>To check the Advertisement and Ping Status Logs, tap on the hamburger menu in the upper right corner and then tap on </a:t>
            </a:r>
            <a:r>
              <a:rPr lang="en-US" b="1" dirty="0">
                <a:solidFill>
                  <a:srgbClr val="002060"/>
                </a:solidFill>
              </a:rPr>
              <a:t>Aon Connectivity Check Logs</a:t>
            </a:r>
            <a:r>
              <a:rPr lang="en-US" dirty="0">
                <a:solidFill>
                  <a:srgbClr val="002060"/>
                </a:solidFill>
              </a:rPr>
              <a:t>.</a:t>
            </a:r>
          </a:p>
          <a:p>
            <a:pPr algn="just"/>
            <a:r>
              <a:rPr lang="en-US" dirty="0">
                <a:solidFill>
                  <a:srgbClr val="002060"/>
                </a:solidFill>
              </a:rPr>
              <a:t>The page is Scrollable to see the other parameters to scroll right to left.</a:t>
            </a:r>
            <a:endParaRPr lang="en-IN" dirty="0">
              <a:solidFill>
                <a:srgbClr val="002060"/>
              </a:solidFill>
            </a:endParaRPr>
          </a:p>
        </p:txBody>
      </p:sp>
      <p:pic>
        <p:nvPicPr>
          <p:cNvPr id="6" name="Picture 5">
            <a:extLst>
              <a:ext uri="{FF2B5EF4-FFF2-40B4-BE49-F238E27FC236}">
                <a16:creationId xmlns:a16="http://schemas.microsoft.com/office/drawing/2014/main" id="{A8522AC9-5E37-9D03-8AD9-09DD6C95F60C}"/>
              </a:ext>
            </a:extLst>
          </p:cNvPr>
          <p:cNvPicPr>
            <a:picLocks/>
          </p:cNvPicPr>
          <p:nvPr/>
        </p:nvPicPr>
        <p:blipFill>
          <a:blip r:embed="rId4"/>
          <a:srcRect/>
          <a:stretch/>
        </p:blipFill>
        <p:spPr>
          <a:xfrm>
            <a:off x="2287257" y="1790095"/>
            <a:ext cx="1914824" cy="4149800"/>
          </a:xfrm>
          <a:prstGeom prst="rect">
            <a:avLst/>
          </a:prstGeom>
          <a:ln w="19050">
            <a:solidFill>
              <a:srgbClr val="002060"/>
            </a:solidFill>
          </a:ln>
        </p:spPr>
      </p:pic>
      <p:pic>
        <p:nvPicPr>
          <p:cNvPr id="7" name="Picture 6">
            <a:extLst>
              <a:ext uri="{FF2B5EF4-FFF2-40B4-BE49-F238E27FC236}">
                <a16:creationId xmlns:a16="http://schemas.microsoft.com/office/drawing/2014/main" id="{ED553E27-2DAC-E1B0-9708-FC3DE7BE7D76}"/>
              </a:ext>
            </a:extLst>
          </p:cNvPr>
          <p:cNvPicPr>
            <a:picLocks/>
          </p:cNvPicPr>
          <p:nvPr/>
        </p:nvPicPr>
        <p:blipFill>
          <a:blip r:embed="rId5"/>
          <a:srcRect/>
          <a:stretch/>
        </p:blipFill>
        <p:spPr>
          <a:xfrm>
            <a:off x="7989920" y="1790095"/>
            <a:ext cx="1914358" cy="4148789"/>
          </a:xfrm>
          <a:prstGeom prst="rect">
            <a:avLst/>
          </a:prstGeom>
          <a:ln w="19050">
            <a:solidFill>
              <a:srgbClr val="002060"/>
            </a:solidFill>
          </a:ln>
        </p:spPr>
      </p:pic>
    </p:spTree>
    <p:extLst>
      <p:ext uri="{BB962C8B-B14F-4D97-AF65-F5344CB8AC3E}">
        <p14:creationId xmlns:p14="http://schemas.microsoft.com/office/powerpoint/2010/main" val="292882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OK/Success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5" name="Table 4">
            <a:extLst>
              <a:ext uri="{FF2B5EF4-FFF2-40B4-BE49-F238E27FC236}">
                <a16:creationId xmlns:a16="http://schemas.microsoft.com/office/drawing/2014/main" id="{E30018F7-8842-F3AF-A443-738539FCC452}"/>
              </a:ext>
            </a:extLst>
          </p:cNvPr>
          <p:cNvGraphicFramePr>
            <a:graphicFrameLocks noGrp="1"/>
          </p:cNvGraphicFramePr>
          <p:nvPr>
            <p:extLst>
              <p:ext uri="{D42A27DB-BD31-4B8C-83A1-F6EECF244321}">
                <p14:modId xmlns:p14="http://schemas.microsoft.com/office/powerpoint/2010/main" val="896331464"/>
              </p:ext>
            </p:extLst>
          </p:nvPr>
        </p:nvGraphicFramePr>
        <p:xfrm>
          <a:off x="612000" y="926811"/>
          <a:ext cx="11032690" cy="4921353"/>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605807">
                <a:tc gridSpan="3">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SMART DEVICE CHECK</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2555563113"/>
                  </a:ext>
                </a:extLst>
              </a:tr>
              <a:tr h="56850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Cooler &lt;COOLER SN&gt;</a:t>
                      </a:r>
                    </a:p>
                  </a:txBody>
                  <a:tcPr marL="108000" marR="108000" marT="72000" marB="0" anchor="ctr"/>
                </a:tc>
                <a:tc>
                  <a:txBody>
                    <a:bodyPr/>
                    <a:lstStyle/>
                    <a:p>
                      <a:pPr marL="0" algn="ctr" defTabSz="914400" rtl="0" eaLnBrk="1" latinLnBrk="0" hangingPunct="1">
                        <a:lnSpc>
                          <a:spcPct val="115000"/>
                        </a:lnSpc>
                        <a:spcAft>
                          <a:spcPts val="1000"/>
                        </a:spcAft>
                      </a:pPr>
                      <a:r>
                        <a:rPr lang="en-US" sz="1800" b="1" kern="1200" dirty="0">
                          <a:solidFill>
                            <a:srgbClr val="002060"/>
                          </a:solidFill>
                          <a:effectLst/>
                          <a:latin typeface="+mn-lt"/>
                          <a:ea typeface="+mn-ea"/>
                          <a:cs typeface="+mn-cs"/>
                        </a:rPr>
                        <a:t>S</a:t>
                      </a:r>
                      <a:r>
                        <a:rPr lang="en-IN" sz="1800" b="1" kern="1200" dirty="0">
                          <a:solidFill>
                            <a:srgbClr val="002060"/>
                          </a:solidFill>
                          <a:effectLst/>
                          <a:latin typeface="+mn-lt"/>
                          <a:ea typeface="+mn-ea"/>
                          <a:cs typeface="+mn-cs"/>
                        </a:rPr>
                        <a:t>UCCESS</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associated with Cooler SN.</a:t>
                      </a:r>
                    </a:p>
                  </a:txBody>
                  <a:tcPr marL="108000" marR="108000" marT="72000" marB="0" anchor="ctr"/>
                </a:tc>
                <a:extLst>
                  <a:ext uri="{0D108BD9-81ED-4DB2-BD59-A6C34878D82A}">
                    <a16:rowId xmlns:a16="http://schemas.microsoft.com/office/drawing/2014/main" val="935625288"/>
                  </a:ext>
                </a:extLst>
              </a:tr>
              <a:tr h="55226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12</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not associated.</a:t>
                      </a:r>
                    </a:p>
                  </a:txBody>
                  <a:tcPr marL="108000" marR="108000" marT="72000" marB="0" anchor="ctr"/>
                </a:tc>
                <a:extLst>
                  <a:ext uri="{0D108BD9-81ED-4DB2-BD59-A6C34878D82A}">
                    <a16:rowId xmlns:a16="http://schemas.microsoft.com/office/drawing/2014/main" val="4206860399"/>
                  </a:ext>
                </a:extLst>
              </a:tr>
              <a:tr h="454803">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13</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SD SN, the scanned SD is not in the Portal</a:t>
                      </a:r>
                    </a:p>
                  </a:txBody>
                  <a:tcPr marL="108000" marR="108000" marT="72000" marB="0" anchor="ctr"/>
                </a:tc>
                <a:extLst>
                  <a:ext uri="{0D108BD9-81ED-4DB2-BD59-A6C34878D82A}">
                    <a16:rowId xmlns:a16="http://schemas.microsoft.com/office/drawing/2014/main" val="889441737"/>
                  </a:ext>
                </a:extLst>
              </a:tr>
              <a:tr h="628355">
                <a:tc gridSpan="3">
                  <a:txBody>
                    <a:bodyPr/>
                    <a:lstStyle/>
                    <a:p>
                      <a:pPr algn="ctr">
                        <a:lnSpc>
                          <a:spcPct val="110000"/>
                        </a:lnSpc>
                        <a:spcBef>
                          <a:spcPts val="450"/>
                        </a:spcBef>
                        <a:spcAft>
                          <a:spcPts val="270"/>
                        </a:spcAft>
                        <a:tabLst>
                          <a:tab pos="-914400" algn="l"/>
                          <a:tab pos="-457200" algn="l"/>
                          <a:tab pos="1828800" algn="l"/>
                        </a:tabLst>
                      </a:pP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38972356"/>
                  </a:ext>
                </a:extLst>
              </a:tr>
              <a:tr h="628355">
                <a:tc gridSpan="3">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COOLER CHECK</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108000" marR="108000" marT="72000" marB="0" anchor="ctr"/>
                </a:tc>
                <a:tc hMerge="1">
                  <a:txBody>
                    <a:bodyPr/>
                    <a:lstStyle/>
                    <a:p>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3127280165"/>
                  </a:ext>
                </a:extLst>
              </a:tr>
              <a:tr h="470833">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associated to Smart Device &lt;SD SN&gt;</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SUCCESS</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associated with SD SN.</a:t>
                      </a:r>
                    </a:p>
                  </a:txBody>
                  <a:tcPr marL="108000" marR="108000" marT="72000" marB="0" anchor="ctr"/>
                </a:tc>
                <a:extLst>
                  <a:ext uri="{0D108BD9-81ED-4DB2-BD59-A6C34878D82A}">
                    <a16:rowId xmlns:a16="http://schemas.microsoft.com/office/drawing/2014/main" val="3279578770"/>
                  </a:ext>
                </a:extLst>
              </a:tr>
              <a:tr h="4060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not associated</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14</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not associated.</a:t>
                      </a:r>
                    </a:p>
                  </a:txBody>
                  <a:tcPr marL="108000" marR="108000" marT="72000" marB="0" anchor="ctr"/>
                </a:tc>
                <a:extLst>
                  <a:ext uri="{0D108BD9-81ED-4DB2-BD59-A6C34878D82A}">
                    <a16:rowId xmlns:a16="http://schemas.microsoft.com/office/drawing/2014/main" val="2946043077"/>
                  </a:ext>
                </a:extLst>
              </a:tr>
              <a:tr h="596889">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Cooler &lt;COOLER SN&gt; is not in the Portal</a:t>
                      </a:r>
                    </a:p>
                  </a:txBody>
                  <a:tcPr marL="108000" marR="108000" marT="72000" marB="0" anchor="ctr"/>
                </a:tc>
                <a:tc>
                  <a:txBody>
                    <a:bodyPr/>
                    <a:lstStyle/>
                    <a:p>
                      <a:pPr marL="0" algn="ctr" defTabSz="914400" rtl="0" eaLnBrk="1" latinLnBrk="0" hangingPunct="1">
                        <a:lnSpc>
                          <a:spcPct val="115000"/>
                        </a:lnSpc>
                        <a:spcAft>
                          <a:spcPts val="1000"/>
                        </a:spcAft>
                      </a:pPr>
                      <a:r>
                        <a:rPr lang="en-IN" sz="1800" b="1" kern="1200" dirty="0">
                          <a:solidFill>
                            <a:srgbClr val="002060"/>
                          </a:solidFill>
                          <a:effectLst/>
                          <a:latin typeface="+mn-lt"/>
                          <a:ea typeface="+mn-ea"/>
                          <a:cs typeface="+mn-cs"/>
                        </a:rPr>
                        <a:t>ERROR 15</a:t>
                      </a:r>
                    </a:p>
                  </a:txBody>
                  <a:tcPr marL="108000" marR="108000" marT="72000" marB="0" anchor="ctr"/>
                </a:tc>
                <a:tc>
                  <a:txBody>
                    <a:bodyPr/>
                    <a:lstStyle/>
                    <a:p>
                      <a:pPr marL="0" algn="just" defTabSz="914400" rtl="0" eaLnBrk="1" latinLnBrk="0" hangingPunct="1">
                        <a:lnSpc>
                          <a:spcPct val="115000"/>
                        </a:lnSpc>
                        <a:spcAft>
                          <a:spcPts val="1000"/>
                        </a:spcAft>
                      </a:pPr>
                      <a:r>
                        <a:rPr lang="en-IN" sz="1200" kern="1200" dirty="0">
                          <a:solidFill>
                            <a:srgbClr val="002060"/>
                          </a:solidFill>
                          <a:effectLst/>
                          <a:latin typeface="+mn-lt"/>
                          <a:ea typeface="+mn-ea"/>
                          <a:cs typeface="+mn-cs"/>
                        </a:rPr>
                        <a:t>The user scans the Cooler SN, the scanned Cooler is not in the Portal</a:t>
                      </a:r>
                    </a:p>
                  </a:txBody>
                  <a:tcPr marL="108000" marR="108000" marT="72000" marB="0" anchor="ctr"/>
                </a:tc>
                <a:extLst>
                  <a:ext uri="{0D108BD9-81ED-4DB2-BD59-A6C34878D82A}">
                    <a16:rowId xmlns:a16="http://schemas.microsoft.com/office/drawing/2014/main" val="2625074623"/>
                  </a:ext>
                </a:extLst>
              </a:tr>
            </a:tbl>
          </a:graphicData>
        </a:graphic>
      </p:graphicFrame>
    </p:spTree>
    <p:extLst>
      <p:ext uri="{BB962C8B-B14F-4D97-AF65-F5344CB8AC3E}">
        <p14:creationId xmlns:p14="http://schemas.microsoft.com/office/powerpoint/2010/main" val="180108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ALERTS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603BC13C-9032-287A-3175-4813A422F56B}"/>
              </a:ext>
            </a:extLst>
          </p:cNvPr>
          <p:cNvGraphicFramePr>
            <a:graphicFrameLocks noGrp="1"/>
          </p:cNvGraphicFramePr>
          <p:nvPr>
            <p:extLst>
              <p:ext uri="{D42A27DB-BD31-4B8C-83A1-F6EECF244321}">
                <p14:modId xmlns:p14="http://schemas.microsoft.com/office/powerpoint/2010/main" val="2715801721"/>
              </p:ext>
            </p:extLst>
          </p:nvPr>
        </p:nvGraphicFramePr>
        <p:xfrm>
          <a:off x="625887" y="933996"/>
          <a:ext cx="11093934" cy="499000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375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SUCCESS</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and Cooler are associated successfully.</a:t>
                      </a:r>
                    </a:p>
                  </a:txBody>
                  <a:tcPr marL="68580" marR="68580" marT="0" marB="0" anchor="ctr"/>
                </a:tc>
                <a:extLst>
                  <a:ext uri="{0D108BD9-81ED-4DB2-BD59-A6C34878D82A}">
                    <a16:rowId xmlns:a16="http://schemas.microsoft.com/office/drawing/2014/main" val="1353962415"/>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Please check your internet connection and try again</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01</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No Internet</a:t>
                      </a:r>
                    </a:p>
                  </a:txBody>
                  <a:tcPr marL="68580" marR="68580" marT="0" marB="0" anchor="ctr"/>
                </a:tc>
                <a:extLst>
                  <a:ext uri="{0D108BD9-81ED-4DB2-BD59-A6C34878D82A}">
                    <a16:rowId xmlns:a16="http://schemas.microsoft.com/office/drawing/2014/main" val="4271587399"/>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Cannot connect to server, please try again</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02</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No Internet or server not available</a:t>
                      </a:r>
                    </a:p>
                  </a:txBody>
                  <a:tcPr marL="68580" marR="68580" marT="0" marB="0" anchor="ctr"/>
                </a:tc>
                <a:extLst>
                  <a:ext uri="{0D108BD9-81ED-4DB2-BD59-A6C34878D82A}">
                    <a16:rowId xmlns:a16="http://schemas.microsoft.com/office/drawing/2014/main" val="1778097021"/>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and Cooler &lt;COOLER SN&gt; are not associated</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07</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associated, the scanned Cooler is not associated.</a:t>
                      </a:r>
                    </a:p>
                  </a:txBody>
                  <a:tcPr marL="68580" marR="68580" marT="0" marB="0" anchor="ctr"/>
                </a:tc>
                <a:extLst>
                  <a:ext uri="{0D108BD9-81ED-4DB2-BD59-A6C34878D82A}">
                    <a16:rowId xmlns:a16="http://schemas.microsoft.com/office/drawing/2014/main" val="2832846428"/>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not in the Portal</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08</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associated, the scanned Cooler is not in the Portal.</a:t>
                      </a:r>
                    </a:p>
                  </a:txBody>
                  <a:tcPr marL="68580" marR="68580" marT="0" marB="0" anchor="ctr"/>
                </a:tc>
                <a:extLst>
                  <a:ext uri="{0D108BD9-81ED-4DB2-BD59-A6C34878D82A}">
                    <a16:rowId xmlns:a16="http://schemas.microsoft.com/office/drawing/2014/main" val="1252244179"/>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not associated</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10</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in the Portal, the scanned Cooler is not associated.</a:t>
                      </a:r>
                    </a:p>
                  </a:txBody>
                  <a:tcPr marL="68580" marR="68580" marT="0" marB="0" anchor="ctr"/>
                </a:tc>
                <a:extLst>
                  <a:ext uri="{0D108BD9-81ED-4DB2-BD59-A6C34878D82A}">
                    <a16:rowId xmlns:a16="http://schemas.microsoft.com/office/drawing/2014/main" val="750420672"/>
                  </a:ext>
                </a:extLst>
              </a:tr>
              <a:tr h="62375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and Cooler &lt;COOLER SN&gt; are not in the Portal</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11</a:t>
                      </a:r>
                    </a:p>
                  </a:txBody>
                  <a:tcPr marL="68580" marR="68580" marT="0" marB="0" anchor="ctr"/>
                </a:tc>
                <a:tc>
                  <a:txBody>
                    <a:bodyPr/>
                    <a:lstStyle/>
                    <a:p>
                      <a:pPr marL="0" algn="just" defTabSz="914400" rtl="0" eaLnBrk="1" latinLnBrk="0" hangingPunct="1">
                        <a:lnSpc>
                          <a:spcPct val="115000"/>
                        </a:lnSpc>
                        <a:spcAft>
                          <a:spcPts val="1000"/>
                        </a:spcAft>
                      </a:pPr>
                      <a:r>
                        <a:rPr lang="en-IN" sz="1400" kern="1200" dirty="0">
                          <a:solidFill>
                            <a:srgbClr val="002060"/>
                          </a:solidFill>
                          <a:effectLst/>
                          <a:latin typeface="+mn-lt"/>
                          <a:ea typeface="+mn-ea"/>
                          <a:cs typeface="+mn-cs"/>
                        </a:rPr>
                        <a:t>The user scans the SD SN and Cooler SN, the scanned SD is not in the Portal, the scanned Cooler is not in the Portal.</a:t>
                      </a: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121524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MESSAGES – ERROR Messages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60441099-8F17-A810-6CB2-5D4781A33D42}"/>
              </a:ext>
            </a:extLst>
          </p:cNvPr>
          <p:cNvGraphicFramePr>
            <a:graphicFrameLocks noGrp="1"/>
          </p:cNvGraphicFramePr>
          <p:nvPr>
            <p:extLst>
              <p:ext uri="{D42A27DB-BD31-4B8C-83A1-F6EECF244321}">
                <p14:modId xmlns:p14="http://schemas.microsoft.com/office/powerpoint/2010/main" val="4286327857"/>
              </p:ext>
            </p:extLst>
          </p:nvPr>
        </p:nvGraphicFramePr>
        <p:xfrm>
          <a:off x="510665" y="847331"/>
          <a:ext cx="11170670" cy="5163338"/>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82974">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829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20</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and Cooler are associated successfully, but the client is incorrect.</a:t>
                      </a:r>
                    </a:p>
                  </a:txBody>
                  <a:tcPr marL="68580" marR="68580" marT="0" marB="0" anchor="ctr"/>
                </a:tc>
                <a:extLst>
                  <a:ext uri="{0D108BD9-81ED-4DB2-BD59-A6C34878D82A}">
                    <a16:rowId xmlns:a16="http://schemas.microsoft.com/office/drawing/2014/main" val="626508467"/>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21</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and the client selected is incorrect,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3530067761"/>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22</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and the client selected is 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691461134"/>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23</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than the one scanned, the scanned Cooler is not associated, but the client is correct.</a:t>
                      </a:r>
                    </a:p>
                  </a:txBody>
                  <a:tcPr marL="68580" marR="68580" marT="0" marB="0" anchor="ctr"/>
                </a:tc>
                <a:extLst>
                  <a:ext uri="{0D108BD9-81ED-4DB2-BD59-A6C34878D82A}">
                    <a16:rowId xmlns:a16="http://schemas.microsoft.com/office/drawing/2014/main" val="2699309181"/>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24</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than the one scanned, the scanned Cooler is not associated, and the client is incorrect.</a:t>
                      </a:r>
                    </a:p>
                  </a:txBody>
                  <a:tcPr marL="68580" marR="68580" marT="0" marB="0" anchor="ctr"/>
                </a:tc>
                <a:extLst>
                  <a:ext uri="{0D108BD9-81ED-4DB2-BD59-A6C34878D82A}">
                    <a16:rowId xmlns:a16="http://schemas.microsoft.com/office/drawing/2014/main" val="2416254757"/>
                  </a:ext>
                </a:extLst>
              </a:tr>
              <a:tr h="482974">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successfully to Cooler &lt;COOLER SN&gt; and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20</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and Cooler are associated successfully, but the client is incorrect.</a:t>
                      </a:r>
                    </a:p>
                  </a:txBody>
                  <a:tcPr marL="68580" marR="68580" marT="0" marB="0" anchor="ctr"/>
                </a:tc>
                <a:extLst>
                  <a:ext uri="{0D108BD9-81ED-4DB2-BD59-A6C34878D82A}">
                    <a16:rowId xmlns:a16="http://schemas.microsoft.com/office/drawing/2014/main" val="1750002210"/>
                  </a:ext>
                </a:extLst>
              </a:tr>
              <a:tr h="590632">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incorrect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21</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with a different Cooler, and the client selected is incorrect,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2358434123"/>
                  </a:ext>
                </a:extLst>
              </a:tr>
              <a:tr h="67730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associated to Smart Device &lt;SD SN&gt; and the &lt;CLIENT ID&gt; is correct</a:t>
                      </a:r>
                    </a:p>
                  </a:txBody>
                  <a:tcPr marL="68580" marR="68580" marT="0" marB="0" anchor="ctr"/>
                </a:tc>
                <a:tc>
                  <a:txBody>
                    <a:bodyPr/>
                    <a:lstStyle/>
                    <a:p>
                      <a:pPr algn="ctr">
                        <a:lnSpc>
                          <a:spcPct val="115000"/>
                        </a:lnSpc>
                        <a:spcAft>
                          <a:spcPts val="1000"/>
                        </a:spcAft>
                      </a:pPr>
                      <a:r>
                        <a:rPr lang="en-IN" sz="1600" b="1" kern="1200" dirty="0">
                          <a:solidFill>
                            <a:srgbClr val="002060"/>
                          </a:solidFill>
                          <a:effectLst/>
                          <a:latin typeface="+mn-lt"/>
                          <a:ea typeface="+mn-ea"/>
                          <a:cs typeface="+mn-cs"/>
                        </a:rPr>
                        <a:t>ERROR 22</a:t>
                      </a:r>
                    </a:p>
                  </a:txBody>
                  <a:tcPr marL="68580" marR="68580" marT="0" marB="0" anchor="ctr"/>
                </a:tc>
                <a:tc>
                  <a:txBody>
                    <a:bodyPr/>
                    <a:lstStyle/>
                    <a:p>
                      <a:pPr marL="0" algn="just" defTabSz="914400" rtl="0" eaLnBrk="1" latinLnBrk="0" hangingPunct="1">
                        <a:lnSpc>
                          <a:spcPct val="115000"/>
                        </a:lnSpc>
                        <a:spcAft>
                          <a:spcPts val="1000"/>
                        </a:spcAft>
                      </a:pPr>
                      <a:r>
                        <a:rPr lang="en-IN" sz="1100" kern="1200" dirty="0">
                          <a:solidFill>
                            <a:srgbClr val="002060"/>
                          </a:solidFill>
                          <a:effectLst/>
                          <a:latin typeface="+mn-lt"/>
                          <a:ea typeface="+mn-ea"/>
                          <a:cs typeface="+mn-cs"/>
                        </a:rPr>
                        <a:t>The user scans the SD SN and Cooler SN, the scanned SD is associated to a different Cooler, and the client selected is correct, than the one scanned. The scanned Cooler is also associated with a different SD than the one scanned.</a:t>
                      </a:r>
                    </a:p>
                  </a:txBody>
                  <a:tcPr marL="68580" marR="68580" marT="0" marB="0" anchor="ctr"/>
                </a:tc>
                <a:extLst>
                  <a:ext uri="{0D108BD9-81ED-4DB2-BD59-A6C34878D82A}">
                    <a16:rowId xmlns:a16="http://schemas.microsoft.com/office/drawing/2014/main" val="869072343"/>
                  </a:ext>
                </a:extLst>
              </a:tr>
            </a:tbl>
          </a:graphicData>
        </a:graphic>
      </p:graphicFrame>
    </p:spTree>
    <p:extLst>
      <p:ext uri="{BB962C8B-B14F-4D97-AF65-F5344CB8AC3E}">
        <p14:creationId xmlns:p14="http://schemas.microsoft.com/office/powerpoint/2010/main" val="2388543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6" name="Table 5">
            <a:extLst>
              <a:ext uri="{FF2B5EF4-FFF2-40B4-BE49-F238E27FC236}">
                <a16:creationId xmlns:a16="http://schemas.microsoft.com/office/drawing/2014/main" id="{12CA4B09-EF7B-CD3D-A488-3E919D219D8C}"/>
              </a:ext>
            </a:extLst>
          </p:cNvPr>
          <p:cNvGraphicFramePr>
            <a:graphicFrameLocks noGrp="1"/>
          </p:cNvGraphicFramePr>
          <p:nvPr>
            <p:extLst>
              <p:ext uri="{D42A27DB-BD31-4B8C-83A1-F6EECF244321}">
                <p14:modId xmlns:p14="http://schemas.microsoft.com/office/powerpoint/2010/main" val="1683733545"/>
              </p:ext>
            </p:extLst>
          </p:nvPr>
        </p:nvGraphicFramePr>
        <p:xfrm>
          <a:off x="333228" y="197464"/>
          <a:ext cx="11373102" cy="5632690"/>
        </p:xfrm>
        <a:graphic>
          <a:graphicData uri="http://schemas.openxmlformats.org/drawingml/2006/table">
            <a:tbl>
              <a:tblPr firstRow="1" firstCol="1" bandRow="1">
                <a:tableStyleId>{3B4B98B0-60AC-42C2-AFA5-B58CD77FA1E5}</a:tableStyleId>
              </a:tblPr>
              <a:tblGrid>
                <a:gridCol w="4263392">
                  <a:extLst>
                    <a:ext uri="{9D8B030D-6E8A-4147-A177-3AD203B41FA5}">
                      <a16:colId xmlns:a16="http://schemas.microsoft.com/office/drawing/2014/main" val="2602938230"/>
                    </a:ext>
                  </a:extLst>
                </a:gridCol>
                <a:gridCol w="2408423">
                  <a:extLst>
                    <a:ext uri="{9D8B030D-6E8A-4147-A177-3AD203B41FA5}">
                      <a16:colId xmlns:a16="http://schemas.microsoft.com/office/drawing/2014/main" val="108513614"/>
                    </a:ext>
                  </a:extLst>
                </a:gridCol>
                <a:gridCol w="4701287">
                  <a:extLst>
                    <a:ext uri="{9D8B030D-6E8A-4147-A177-3AD203B41FA5}">
                      <a16:colId xmlns:a16="http://schemas.microsoft.com/office/drawing/2014/main" val="927632980"/>
                    </a:ext>
                  </a:extLst>
                </a:gridCol>
              </a:tblGrid>
              <a:tr h="566121">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Detailed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Short Message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400" cap="all" dirty="0">
                          <a:solidFill>
                            <a:srgbClr val="002060"/>
                          </a:solidFill>
                          <a:effectLst/>
                        </a:rPr>
                        <a:t>User Story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23</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is not associated, but the client is correct.</a:t>
                      </a:r>
                    </a:p>
                  </a:txBody>
                  <a:tcPr marL="68580" marR="68580" marT="0" marB="0" anchor="ctr"/>
                </a:tc>
                <a:extLst>
                  <a:ext uri="{0D108BD9-81ED-4DB2-BD59-A6C34878D82A}">
                    <a16:rowId xmlns:a16="http://schemas.microsoft.com/office/drawing/2014/main" val="626508467"/>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associated and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24</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to a different Cooler than the one scanned, the scanned Cooler is not associated, and the client is incorrect.</a:t>
                      </a:r>
                    </a:p>
                  </a:txBody>
                  <a:tcPr marL="68580" marR="68580" marT="0" marB="0" anchor="ctr"/>
                </a:tc>
                <a:extLst>
                  <a:ext uri="{0D108BD9-81ED-4DB2-BD59-A6C34878D82A}">
                    <a16:rowId xmlns:a16="http://schemas.microsoft.com/office/drawing/2014/main" val="3530067761"/>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to &lt;COOLER SN&gt; and Cooler &lt;COOLER SN&gt; is not in the Portal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25</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does not exist in the Portal, but the client is correct.</a:t>
                      </a:r>
                    </a:p>
                  </a:txBody>
                  <a:tcPr marL="68580" marR="68580" marT="0" marB="0" anchor="ctr"/>
                </a:tc>
                <a:extLst>
                  <a:ext uri="{0D108BD9-81ED-4DB2-BD59-A6C34878D82A}">
                    <a16:rowId xmlns:a16="http://schemas.microsoft.com/office/drawing/2014/main" val="691461134"/>
                  </a:ext>
                </a:extLst>
              </a:tr>
              <a:tr h="736250">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associated with &lt;COOLER SN&gt; and Cooler &lt;COOLER SN&gt; is not in the Portal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26</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associated with a different Cooler than the one scanned, the scanned Cooler does not exist in the Portal, but the client is incorrect.</a:t>
                      </a:r>
                    </a:p>
                  </a:txBody>
                  <a:tcPr marL="68580" marR="68580" marT="0" marB="0" anchor="ctr"/>
                </a:tc>
                <a:extLst>
                  <a:ext uri="{0D108BD9-81ED-4DB2-BD59-A6C34878D82A}">
                    <a16:rowId xmlns:a16="http://schemas.microsoft.com/office/drawing/2014/main" val="2699309181"/>
                  </a:ext>
                </a:extLst>
              </a:tr>
              <a:tr h="485946">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associated to Smart Device &lt;SD SN&gt;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27</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associated, the scanned Cooler is associated to a different SD than the scanned, but the client is correct.</a:t>
                      </a:r>
                    </a:p>
                  </a:txBody>
                  <a:tcPr marL="68580" marR="68580" marT="0" marB="0" anchor="ctr"/>
                </a:tc>
                <a:extLst>
                  <a:ext uri="{0D108BD9-81ED-4DB2-BD59-A6C34878D82A}">
                    <a16:rowId xmlns:a16="http://schemas.microsoft.com/office/drawing/2014/main" val="2416254757"/>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associated and Cooler &lt;COOLER SN&gt; is associated to Smart Device &lt;SD SN&gt;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28</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associated, the scanned Cooler is associated to a different SD than the scanned, but the client is incorrect.</a:t>
                      </a:r>
                    </a:p>
                  </a:txBody>
                  <a:tcPr marL="68580" marR="68580" marT="0" marB="0" anchor="ctr"/>
                </a:tc>
                <a:extLst>
                  <a:ext uri="{0D108BD9-81ED-4DB2-BD59-A6C34878D82A}">
                    <a16:rowId xmlns:a16="http://schemas.microsoft.com/office/drawing/2014/main" val="1750002210"/>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associated to Smart Device &lt;SD SN&gt; and the &lt;CLIENT ID&gt; is 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29</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in the Portal, the scanned Cooler is associated with a different SD than the one scanned and the client is correct.</a:t>
                      </a:r>
                    </a:p>
                  </a:txBody>
                  <a:tcPr marL="68580" marR="68580" marT="0" marB="0" anchor="ctr"/>
                </a:tc>
                <a:extLst>
                  <a:ext uri="{0D108BD9-81ED-4DB2-BD59-A6C34878D82A}">
                    <a16:rowId xmlns:a16="http://schemas.microsoft.com/office/drawing/2014/main" val="2358434123"/>
                  </a:ext>
                </a:extLst>
              </a:tr>
              <a:tr h="566121">
                <a:tc>
                  <a:txBody>
                    <a:bodyPr/>
                    <a:lstStyle/>
                    <a:p>
                      <a:pPr marL="0" algn="just" defTabSz="914400" rtl="0" eaLnBrk="1" latinLnBrk="0" hangingPunct="1">
                        <a:lnSpc>
                          <a:spcPct val="115000"/>
                        </a:lnSpc>
                        <a:spcAft>
                          <a:spcPts val="1000"/>
                        </a:spcAft>
                      </a:pPr>
                      <a:r>
                        <a:rPr lang="en-IN" sz="1200" b="1" kern="1200" dirty="0">
                          <a:solidFill>
                            <a:srgbClr val="002060"/>
                          </a:solidFill>
                          <a:effectLst/>
                          <a:latin typeface="+mn-lt"/>
                          <a:ea typeface="+mn-ea"/>
                          <a:cs typeface="+mn-cs"/>
                        </a:rPr>
                        <a:t>Smart Device &lt;SD SN&gt; is not in the Portal and Cooler &lt;COOLER SN&gt; is associated to Smart Device &lt;SD SN&gt; and the &lt;CLIENT ID&gt; is incorrect</a:t>
                      </a:r>
                    </a:p>
                  </a:txBody>
                  <a:tcPr marL="68580" marR="68580" marT="0" marB="0" anchor="ctr"/>
                </a:tc>
                <a:tc>
                  <a:txBody>
                    <a:bodyPr/>
                    <a:lstStyle/>
                    <a:p>
                      <a:pPr marL="0" algn="ctr" defTabSz="914400" rtl="0" eaLnBrk="1" latinLnBrk="0" hangingPunct="1">
                        <a:lnSpc>
                          <a:spcPct val="115000"/>
                        </a:lnSpc>
                        <a:spcAft>
                          <a:spcPts val="1000"/>
                        </a:spcAft>
                      </a:pPr>
                      <a:r>
                        <a:rPr lang="en-IN" sz="1600" b="1" kern="1200" dirty="0">
                          <a:solidFill>
                            <a:srgbClr val="002060"/>
                          </a:solidFill>
                          <a:effectLst/>
                          <a:latin typeface="+mn-lt"/>
                          <a:ea typeface="+mn-ea"/>
                          <a:cs typeface="+mn-cs"/>
                        </a:rPr>
                        <a:t>ERROR 30</a:t>
                      </a:r>
                    </a:p>
                  </a:txBody>
                  <a:tcPr marL="68580" marR="68580" marT="0" marB="0" anchor="ctr"/>
                </a:tc>
                <a:tc>
                  <a:txBody>
                    <a:bodyPr/>
                    <a:lstStyle/>
                    <a:p>
                      <a:pPr marL="0" algn="just" defTabSz="914400" rtl="0" eaLnBrk="1" latinLnBrk="0" hangingPunct="1">
                        <a:lnSpc>
                          <a:spcPct val="115000"/>
                        </a:lnSpc>
                        <a:spcAft>
                          <a:spcPts val="1000"/>
                        </a:spcAft>
                      </a:pPr>
                      <a:r>
                        <a:rPr lang="en-IN" sz="1200" b="0" kern="1200" dirty="0">
                          <a:solidFill>
                            <a:srgbClr val="002060"/>
                          </a:solidFill>
                          <a:effectLst/>
                          <a:latin typeface="+mn-lt"/>
                          <a:ea typeface="+mn-ea"/>
                          <a:cs typeface="+mn-cs"/>
                        </a:rPr>
                        <a:t>The user scans the SD SN and Cooler SN, the scanned SD is not in the Portal, the scanned Cooler is associated with a different SD than the one scanned, but the client is not correct.</a:t>
                      </a:r>
                    </a:p>
                  </a:txBody>
                  <a:tcPr marL="68580" marR="68580" marT="0" marB="0" anchor="ctr"/>
                </a:tc>
                <a:extLst>
                  <a:ext uri="{0D108BD9-81ED-4DB2-BD59-A6C34878D82A}">
                    <a16:rowId xmlns:a16="http://schemas.microsoft.com/office/drawing/2014/main" val="869072343"/>
                  </a:ext>
                </a:extLst>
              </a:tr>
            </a:tbl>
          </a:graphicData>
        </a:graphic>
      </p:graphicFrame>
    </p:spTree>
    <p:extLst>
      <p:ext uri="{BB962C8B-B14F-4D97-AF65-F5344CB8AC3E}">
        <p14:creationId xmlns:p14="http://schemas.microsoft.com/office/powerpoint/2010/main" val="37619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4" name="TextBox 3">
            <a:extLst>
              <a:ext uri="{FF2B5EF4-FFF2-40B4-BE49-F238E27FC236}">
                <a16:creationId xmlns:a16="http://schemas.microsoft.com/office/drawing/2014/main" id="{CDBC5748-E2B0-C136-CD16-58C05942442B}"/>
              </a:ext>
            </a:extLst>
          </p:cNvPr>
          <p:cNvSpPr txBox="1"/>
          <p:nvPr/>
        </p:nvSpPr>
        <p:spPr>
          <a:xfrm>
            <a:off x="368712" y="738505"/>
            <a:ext cx="11454576" cy="646331"/>
          </a:xfrm>
          <a:prstGeom prst="rect">
            <a:avLst/>
          </a:prstGeom>
          <a:noFill/>
        </p:spPr>
        <p:txBody>
          <a:bodyPr wrap="square">
            <a:spAutoFit/>
          </a:bodyPr>
          <a:lstStyle/>
          <a:p>
            <a:pPr marL="0" indent="0">
              <a:buNone/>
            </a:pPr>
            <a:r>
              <a:rPr lang="en-US" sz="1800" dirty="0">
                <a:solidFill>
                  <a:srgbClr val="002060"/>
                </a:solidFill>
              </a:rPr>
              <a:t>Install the “</a:t>
            </a:r>
            <a:r>
              <a:rPr lang="en-US" sz="1800" b="1" dirty="0">
                <a:solidFill>
                  <a:srgbClr val="002060"/>
                </a:solidFill>
              </a:rPr>
              <a:t>FACTORY</a:t>
            </a:r>
            <a:r>
              <a:rPr lang="en-US" sz="1800" dirty="0">
                <a:solidFill>
                  <a:srgbClr val="002060"/>
                </a:solidFill>
              </a:rPr>
              <a:t> </a:t>
            </a:r>
            <a:r>
              <a:rPr lang="en-US" sz="1800" b="1" dirty="0">
                <a:solidFill>
                  <a:srgbClr val="002060"/>
                </a:solidFill>
              </a:rPr>
              <a:t>QC</a:t>
            </a:r>
            <a:r>
              <a:rPr lang="en-US" sz="1800" dirty="0">
                <a:solidFill>
                  <a:srgbClr val="002060"/>
                </a:solidFill>
              </a:rPr>
              <a:t>” APK received from an Android phone link. </a:t>
            </a:r>
          </a:p>
          <a:p>
            <a:pPr marL="0" indent="0">
              <a:buNone/>
            </a:pPr>
            <a:r>
              <a:rPr lang="en-US" sz="1800" b="1" dirty="0">
                <a:solidFill>
                  <a:srgbClr val="002060"/>
                </a:solidFill>
              </a:rPr>
              <a:t>URL</a:t>
            </a:r>
            <a:r>
              <a:rPr lang="en-US" sz="1800" dirty="0">
                <a:solidFill>
                  <a:srgbClr val="002060"/>
                </a:solidFill>
              </a:rPr>
              <a:t>: </a:t>
            </a:r>
            <a:r>
              <a:rPr lang="en-US" sz="1800" u="sng" dirty="0">
                <a:solidFill>
                  <a:srgbClr val="002060"/>
                </a:solidFill>
              </a:rPr>
              <a:t>https://apps.visioniot.net/downloads/Android/OEMFactory/</a:t>
            </a:r>
          </a:p>
        </p:txBody>
      </p:sp>
      <p:sp>
        <p:nvSpPr>
          <p:cNvPr id="5" name="Rectangle 4">
            <a:extLst>
              <a:ext uri="{FF2B5EF4-FFF2-40B4-BE49-F238E27FC236}">
                <a16:creationId xmlns:a16="http://schemas.microsoft.com/office/drawing/2014/main" id="{324A5672-B64C-5AF0-FCC7-C7787498A4FB}"/>
              </a:ext>
            </a:extLst>
          </p:cNvPr>
          <p:cNvSpPr/>
          <p:nvPr/>
        </p:nvSpPr>
        <p:spPr>
          <a:xfrm>
            <a:off x="6776784" y="2910073"/>
            <a:ext cx="4674870" cy="954107"/>
          </a:xfrm>
          <a:prstGeom prst="rect">
            <a:avLst/>
          </a:prstGeom>
          <a:solidFill>
            <a:srgbClr val="002060"/>
          </a:solidFill>
        </p:spPr>
        <p:txBody>
          <a:bodyPr wrap="square">
            <a:spAutoFit/>
          </a:bodyPr>
          <a:lstStyle/>
          <a:p>
            <a:pPr marL="342866" indent="-342866" algn="just">
              <a:buFont typeface="+mj-lt"/>
              <a:buAutoNum type="arabicPeriod"/>
            </a:pPr>
            <a:r>
              <a:rPr lang="en-US" sz="1400" dirty="0">
                <a:solidFill>
                  <a:schemeClr val="bg1"/>
                </a:solidFill>
              </a:rPr>
              <a:t>Open VISION IOT’s Factory QC Application.</a:t>
            </a:r>
          </a:p>
          <a:p>
            <a:pPr marL="342866" indent="-342866" algn="just">
              <a:buFont typeface="+mj-lt"/>
              <a:buAutoNum type="arabicPeriod"/>
            </a:pPr>
            <a:endParaRPr lang="en-US" sz="1400" dirty="0">
              <a:solidFill>
                <a:schemeClr val="bg1"/>
              </a:solidFill>
            </a:endParaRPr>
          </a:p>
          <a:p>
            <a:pPr marL="342866" indent="-342866">
              <a:buFont typeface="+mj-lt"/>
              <a:buAutoNum type="arabicPeriod"/>
            </a:pPr>
            <a:r>
              <a:rPr lang="en-US" sz="1400" dirty="0">
                <a:solidFill>
                  <a:schemeClr val="bg1"/>
                </a:solidFill>
              </a:rPr>
              <a:t>Log in to the application using the credentials provided by your administrator.</a:t>
            </a:r>
          </a:p>
        </p:txBody>
      </p:sp>
      <p:sp>
        <p:nvSpPr>
          <p:cNvPr id="6" name="Rectangle 5">
            <a:extLst>
              <a:ext uri="{FF2B5EF4-FFF2-40B4-BE49-F238E27FC236}">
                <a16:creationId xmlns:a16="http://schemas.microsoft.com/office/drawing/2014/main" id="{5839D9A6-81A1-5FA3-D1D5-8E6D8E20623E}"/>
              </a:ext>
            </a:extLst>
          </p:cNvPr>
          <p:cNvSpPr/>
          <p:nvPr/>
        </p:nvSpPr>
        <p:spPr>
          <a:xfrm>
            <a:off x="6776786" y="1538761"/>
            <a:ext cx="4674869" cy="523220"/>
          </a:xfrm>
          <a:prstGeom prst="rect">
            <a:avLst/>
          </a:prstGeom>
          <a:solidFill>
            <a:srgbClr val="002060"/>
          </a:solidFill>
        </p:spPr>
        <p:txBody>
          <a:bodyPr wrap="square">
            <a:spAutoFit/>
          </a:bodyPr>
          <a:lstStyle/>
          <a:p>
            <a:pPr marL="0" indent="0" algn="just">
              <a:buNone/>
            </a:pPr>
            <a:r>
              <a:rPr lang="en-US" sz="1400" dirty="0">
                <a:solidFill>
                  <a:schemeClr val="bg1"/>
                </a:solidFill>
              </a:rPr>
              <a:t>The Factory QC application is compatible only with Smartphones having Android V9.0 and above.</a:t>
            </a:r>
          </a:p>
        </p:txBody>
      </p:sp>
      <p:sp>
        <p:nvSpPr>
          <p:cNvPr id="7" name="TextBox 6">
            <a:extLst>
              <a:ext uri="{FF2B5EF4-FFF2-40B4-BE49-F238E27FC236}">
                <a16:creationId xmlns:a16="http://schemas.microsoft.com/office/drawing/2014/main" id="{9E93B107-A405-0EAB-E84A-2ADF124CAD0F}"/>
              </a:ext>
            </a:extLst>
          </p:cNvPr>
          <p:cNvSpPr txBox="1"/>
          <p:nvPr/>
        </p:nvSpPr>
        <p:spPr>
          <a:xfrm>
            <a:off x="6776785" y="4927716"/>
            <a:ext cx="4674869" cy="1169551"/>
          </a:xfrm>
          <a:prstGeom prst="rect">
            <a:avLst/>
          </a:prstGeom>
          <a:solidFill>
            <a:srgbClr val="002060"/>
          </a:solidFill>
        </p:spPr>
        <p:txBody>
          <a:bodyPr wrap="square">
            <a:spAutoFit/>
          </a:bodyPr>
          <a:lstStyle>
            <a:defPPr>
              <a:defRPr lang="en-US"/>
            </a:defPPr>
            <a:lvl1pPr indent="0" algn="just">
              <a:buNone/>
              <a:defRPr sz="1400">
                <a:solidFill>
                  <a:schemeClr val="bg1"/>
                </a:solidFill>
              </a:defRPr>
            </a:lvl1pPr>
          </a:lstStyle>
          <a:p>
            <a:r>
              <a:rPr lang="en-US" b="1" dirty="0"/>
              <a:t>Suggested Note</a:t>
            </a:r>
            <a:r>
              <a:rPr lang="en-US" dirty="0"/>
              <a:t>: Before installing every new version, Logout and delete the previous version.</a:t>
            </a:r>
          </a:p>
          <a:p>
            <a:endParaRPr lang="en-US" dirty="0"/>
          </a:p>
          <a:p>
            <a:r>
              <a:rPr lang="en-US" b="1" u="sng"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en-US"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Please ensure Bluetooth, mobile Wi-Fi, or Mobile Data are ON in the device.</a:t>
            </a:r>
            <a:endParaRPr lang="en-US" dirty="0">
              <a:solidFill>
                <a:srgbClr val="FFC000"/>
              </a:solidFill>
            </a:endParaRPr>
          </a:p>
        </p:txBody>
      </p:sp>
      <p:pic>
        <p:nvPicPr>
          <p:cNvPr id="9" name="Picture 8">
            <a:extLst>
              <a:ext uri="{FF2B5EF4-FFF2-40B4-BE49-F238E27FC236}">
                <a16:creationId xmlns:a16="http://schemas.microsoft.com/office/drawing/2014/main" id="{E30657C0-8B82-F1CA-36FE-5A105A494CF6}"/>
              </a:ext>
            </a:extLst>
          </p:cNvPr>
          <p:cNvPicPr>
            <a:picLocks noChangeAspect="1"/>
          </p:cNvPicPr>
          <p:nvPr/>
        </p:nvPicPr>
        <p:blipFill>
          <a:blip r:embed="rId4"/>
          <a:srcRect/>
          <a:stretch/>
        </p:blipFill>
        <p:spPr>
          <a:xfrm>
            <a:off x="468854" y="1538760"/>
            <a:ext cx="6034583" cy="4558507"/>
          </a:xfrm>
          <a:prstGeom prst="rect">
            <a:avLst/>
          </a:prstGeom>
          <a:ln w="19050">
            <a:solidFill>
              <a:srgbClr val="002060"/>
            </a:solidFill>
          </a:ln>
        </p:spPr>
      </p:pic>
    </p:spTree>
    <p:extLst>
      <p:ext uri="{BB962C8B-B14F-4D97-AF65-F5344CB8AC3E}">
        <p14:creationId xmlns:p14="http://schemas.microsoft.com/office/powerpoint/2010/main" val="189139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26C622CD-D104-64A1-544F-A1D555A4CE22}"/>
              </a:ext>
            </a:extLst>
          </p:cNvPr>
          <p:cNvSpPr>
            <a:spLocks noGrp="1"/>
          </p:cNvSpPr>
          <p:nvPr>
            <p:ph idx="1"/>
          </p:nvPr>
        </p:nvSpPr>
        <p:spPr>
          <a:xfrm>
            <a:off x="413570" y="807720"/>
            <a:ext cx="11656510" cy="5898101"/>
          </a:xfrm>
        </p:spPr>
        <p:txBody>
          <a:bodyPr>
            <a:normAutofit/>
          </a:bodyPr>
          <a:lstStyle/>
          <a:p>
            <a:pPr marL="0" indent="0">
              <a:buNone/>
            </a:pPr>
            <a:r>
              <a:rPr lang="en-US" sz="1800" dirty="0">
                <a:solidFill>
                  <a:srgbClr val="002060"/>
                </a:solidFill>
              </a:rPr>
              <a:t>After initial installation and launch, the Application will ask for permission to access. </a:t>
            </a:r>
          </a:p>
          <a:p>
            <a:pPr marL="0" indent="0">
              <a:buNone/>
            </a:pPr>
            <a:r>
              <a:rPr lang="en-US" sz="1800" b="1" dirty="0">
                <a:solidFill>
                  <a:srgbClr val="002060"/>
                </a:solidFill>
              </a:rPr>
              <a:t>Choose Server</a:t>
            </a:r>
            <a:r>
              <a:rPr lang="en-US" sz="1800" dirty="0">
                <a:solidFill>
                  <a:srgbClr val="002060"/>
                </a:solidFill>
              </a:rPr>
              <a:t>: For CCH and CCEP the user can use the OEM Factory Europe server.</a:t>
            </a:r>
          </a:p>
        </p:txBody>
      </p:sp>
      <p:sp>
        <p:nvSpPr>
          <p:cNvPr id="4" name="TextBox 3">
            <a:extLst>
              <a:ext uri="{FF2B5EF4-FFF2-40B4-BE49-F238E27FC236}">
                <a16:creationId xmlns:a16="http://schemas.microsoft.com/office/drawing/2014/main" id="{A8863B46-28B9-6DAB-4A19-2C0705F87D0D}"/>
              </a:ext>
            </a:extLst>
          </p:cNvPr>
          <p:cNvSpPr txBox="1"/>
          <p:nvPr/>
        </p:nvSpPr>
        <p:spPr>
          <a:xfrm>
            <a:off x="7464490" y="3429000"/>
            <a:ext cx="4313940" cy="232108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PERMISSIONS</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as per Handset OS.</a:t>
            </a:r>
          </a:p>
          <a:p>
            <a:pPr marL="285750" indent="-285750">
              <a:lnSpc>
                <a:spcPct val="150000"/>
              </a:lnSpc>
              <a:buFont typeface="Wingdings" panose="05000000000000000000" pitchFamily="2" charset="2"/>
              <a:buChar char="§"/>
            </a:pPr>
            <a:r>
              <a:rPr lang="en-US" b="0" dirty="0">
                <a:latin typeface="Calibri (Body)"/>
              </a:rPr>
              <a:t>Then Go to the Phone Settings &gt; App Permissions &gt; Location &gt; Allow Location Access option is “Always”.</a:t>
            </a:r>
          </a:p>
          <a:p>
            <a:pPr marL="285750" indent="-285750">
              <a:lnSpc>
                <a:spcPct val="150000"/>
              </a:lnSpc>
              <a:buFont typeface="Wingdings" panose="05000000000000000000" pitchFamily="2" charset="2"/>
              <a:buChar char="§"/>
            </a:pPr>
            <a:r>
              <a:rPr lang="en-US" b="0" dirty="0">
                <a:latin typeface="Calibri (Body)"/>
              </a:rPr>
              <a:t>Same way Other Permissions like File and Media, Camera, Nearby Device need to Allow.</a:t>
            </a:r>
          </a:p>
        </p:txBody>
      </p:sp>
      <p:pic>
        <p:nvPicPr>
          <p:cNvPr id="5" name="Picture 4">
            <a:extLst>
              <a:ext uri="{FF2B5EF4-FFF2-40B4-BE49-F238E27FC236}">
                <a16:creationId xmlns:a16="http://schemas.microsoft.com/office/drawing/2014/main" id="{30991DCC-6116-6FDF-4B28-23DE18ACB1BE}"/>
              </a:ext>
            </a:extLst>
          </p:cNvPr>
          <p:cNvPicPr>
            <a:picLocks/>
          </p:cNvPicPr>
          <p:nvPr/>
        </p:nvPicPr>
        <p:blipFill>
          <a:blip r:embed="rId4"/>
          <a:srcRect/>
          <a:stretch/>
        </p:blipFill>
        <p:spPr>
          <a:xfrm>
            <a:off x="2775007" y="1674850"/>
            <a:ext cx="1971026" cy="4271599"/>
          </a:xfrm>
          <a:prstGeom prst="rect">
            <a:avLst/>
          </a:prstGeom>
          <a:ln w="19050">
            <a:solidFill>
              <a:srgbClr val="002060"/>
            </a:solidFill>
          </a:ln>
        </p:spPr>
      </p:pic>
      <p:sp>
        <p:nvSpPr>
          <p:cNvPr id="7" name="TextBox 6">
            <a:extLst>
              <a:ext uri="{FF2B5EF4-FFF2-40B4-BE49-F238E27FC236}">
                <a16:creationId xmlns:a16="http://schemas.microsoft.com/office/drawing/2014/main" id="{A8BAEC27-4ACB-EDAD-8692-85F28841B9FA}"/>
              </a:ext>
            </a:extLst>
          </p:cNvPr>
          <p:cNvSpPr txBox="1"/>
          <p:nvPr/>
        </p:nvSpPr>
        <p:spPr>
          <a:xfrm>
            <a:off x="7464490" y="2027251"/>
            <a:ext cx="4313940" cy="10284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r>
              <a:rPr lang="en-US" dirty="0"/>
              <a:t>Camera Permission, File and Media Permission, Location Permission, Nearby Device Permission Need to Allow.</a:t>
            </a:r>
          </a:p>
        </p:txBody>
      </p:sp>
      <p:grpSp>
        <p:nvGrpSpPr>
          <p:cNvPr id="9" name="Group 8">
            <a:extLst>
              <a:ext uri="{FF2B5EF4-FFF2-40B4-BE49-F238E27FC236}">
                <a16:creationId xmlns:a16="http://schemas.microsoft.com/office/drawing/2014/main" id="{6290FA96-2BB2-9E9A-1152-AD452DF224FF}"/>
              </a:ext>
            </a:extLst>
          </p:cNvPr>
          <p:cNvGrpSpPr/>
          <p:nvPr/>
        </p:nvGrpSpPr>
        <p:grpSpPr>
          <a:xfrm>
            <a:off x="470655" y="1674852"/>
            <a:ext cx="1971026" cy="4271599"/>
            <a:chOff x="768681" y="1726766"/>
            <a:chExt cx="1971026" cy="4271599"/>
          </a:xfrm>
        </p:grpSpPr>
        <p:pic>
          <p:nvPicPr>
            <p:cNvPr id="6" name="Picture 5">
              <a:extLst>
                <a:ext uri="{FF2B5EF4-FFF2-40B4-BE49-F238E27FC236}">
                  <a16:creationId xmlns:a16="http://schemas.microsoft.com/office/drawing/2014/main" id="{3BF0E4FF-0325-D555-273E-71D8A326E997}"/>
                </a:ext>
              </a:extLst>
            </p:cNvPr>
            <p:cNvPicPr>
              <a:picLocks/>
            </p:cNvPicPr>
            <p:nvPr/>
          </p:nvPicPr>
          <p:blipFill>
            <a:blip r:embed="rId5"/>
            <a:srcRect/>
            <a:stretch/>
          </p:blipFill>
          <p:spPr>
            <a:xfrm>
              <a:off x="768681" y="1726766"/>
              <a:ext cx="1971026" cy="4271599"/>
            </a:xfrm>
            <a:prstGeom prst="rect">
              <a:avLst/>
            </a:prstGeom>
            <a:ln w="19050">
              <a:solidFill>
                <a:srgbClr val="002060"/>
              </a:solidFill>
            </a:ln>
          </p:spPr>
        </p:pic>
        <p:sp>
          <p:nvSpPr>
            <p:cNvPr id="8" name="Rectangle 7">
              <a:extLst>
                <a:ext uri="{FF2B5EF4-FFF2-40B4-BE49-F238E27FC236}">
                  <a16:creationId xmlns:a16="http://schemas.microsoft.com/office/drawing/2014/main" id="{0BD2CD08-D4FA-006C-831F-FE3C22A31A0B}"/>
                </a:ext>
              </a:extLst>
            </p:cNvPr>
            <p:cNvSpPr/>
            <p:nvPr/>
          </p:nvSpPr>
          <p:spPr>
            <a:xfrm>
              <a:off x="2250831" y="4250453"/>
              <a:ext cx="271305" cy="25120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pic>
        <p:nvPicPr>
          <p:cNvPr id="13" name="Picture 12">
            <a:extLst>
              <a:ext uri="{FF2B5EF4-FFF2-40B4-BE49-F238E27FC236}">
                <a16:creationId xmlns:a16="http://schemas.microsoft.com/office/drawing/2014/main" id="{6634C47E-A2F7-B8EF-5C4A-E9B48DB1D087}"/>
              </a:ext>
            </a:extLst>
          </p:cNvPr>
          <p:cNvPicPr>
            <a:picLocks/>
          </p:cNvPicPr>
          <p:nvPr/>
        </p:nvPicPr>
        <p:blipFill>
          <a:blip r:embed="rId6"/>
          <a:srcRect/>
          <a:stretch/>
        </p:blipFill>
        <p:spPr>
          <a:xfrm>
            <a:off x="5079360" y="1674850"/>
            <a:ext cx="1971026" cy="4271599"/>
          </a:xfrm>
          <a:prstGeom prst="rect">
            <a:avLst/>
          </a:prstGeom>
          <a:ln w="19050">
            <a:solidFill>
              <a:srgbClr val="002060"/>
            </a:solidFill>
          </a:ln>
        </p:spPr>
      </p:pic>
    </p:spTree>
    <p:extLst>
      <p:ext uri="{BB962C8B-B14F-4D97-AF65-F5344CB8AC3E}">
        <p14:creationId xmlns:p14="http://schemas.microsoft.com/office/powerpoint/2010/main" val="407886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5EFC1646-51DC-332B-631C-C250B545208A}"/>
              </a:ext>
            </a:extLst>
          </p:cNvPr>
          <p:cNvSpPr>
            <a:spLocks noGrp="1"/>
          </p:cNvSpPr>
          <p:nvPr>
            <p:ph idx="1"/>
          </p:nvPr>
        </p:nvSpPr>
        <p:spPr>
          <a:xfrm>
            <a:off x="368711" y="926811"/>
            <a:ext cx="11335609" cy="5077750"/>
          </a:xfrm>
        </p:spPr>
        <p:txBody>
          <a:bodyPr>
            <a:noAutofit/>
          </a:bodyPr>
          <a:lstStyle/>
          <a:p>
            <a:pPr marL="0" indent="0" algn="just">
              <a:buNone/>
            </a:pPr>
            <a:r>
              <a:rPr lang="en-US" sz="1800" dirty="0">
                <a:solidFill>
                  <a:srgbClr val="002060"/>
                </a:solidFill>
              </a:rPr>
              <a:t>After installing the Factory QC Application, open it and user will be redirected to the Login Page. Choose a server from the list and log in with valid credentials.</a:t>
            </a:r>
            <a:endParaRPr lang="en-MY" sz="1800" dirty="0"/>
          </a:p>
        </p:txBody>
      </p:sp>
      <p:pic>
        <p:nvPicPr>
          <p:cNvPr id="5" name="Picture 4">
            <a:extLst>
              <a:ext uri="{FF2B5EF4-FFF2-40B4-BE49-F238E27FC236}">
                <a16:creationId xmlns:a16="http://schemas.microsoft.com/office/drawing/2014/main" id="{EA4056FA-22DD-4B3C-7E3F-38EE16DB1D96}"/>
              </a:ext>
            </a:extLst>
          </p:cNvPr>
          <p:cNvPicPr>
            <a:picLocks/>
          </p:cNvPicPr>
          <p:nvPr/>
        </p:nvPicPr>
        <p:blipFill>
          <a:blip r:embed="rId4"/>
          <a:srcRect/>
          <a:stretch/>
        </p:blipFill>
        <p:spPr>
          <a:xfrm>
            <a:off x="1374982" y="1632148"/>
            <a:ext cx="1969913" cy="4269187"/>
          </a:xfrm>
          <a:prstGeom prst="rect">
            <a:avLst/>
          </a:prstGeom>
          <a:ln w="19050">
            <a:solidFill>
              <a:srgbClr val="002060"/>
            </a:solidFill>
          </a:ln>
        </p:spPr>
      </p:pic>
      <p:graphicFrame>
        <p:nvGraphicFramePr>
          <p:cNvPr id="13" name="TextBox 3">
            <a:extLst>
              <a:ext uri="{FF2B5EF4-FFF2-40B4-BE49-F238E27FC236}">
                <a16:creationId xmlns:a16="http://schemas.microsoft.com/office/drawing/2014/main" id="{F93B0E19-32C5-A9BE-20A0-940980B08FC6}"/>
              </a:ext>
            </a:extLst>
          </p:cNvPr>
          <p:cNvGraphicFramePr/>
          <p:nvPr>
            <p:extLst>
              <p:ext uri="{D42A27DB-BD31-4B8C-83A1-F6EECF244321}">
                <p14:modId xmlns:p14="http://schemas.microsoft.com/office/powerpoint/2010/main" val="697158343"/>
              </p:ext>
            </p:extLst>
          </p:nvPr>
        </p:nvGraphicFramePr>
        <p:xfrm>
          <a:off x="4825814" y="1989574"/>
          <a:ext cx="6408243" cy="35331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773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17192A3-D62C-132E-CD3E-32B400D15583}"/>
              </a:ext>
            </a:extLst>
          </p:cNvPr>
          <p:cNvSpPr>
            <a:spLocks noGrp="1"/>
          </p:cNvSpPr>
          <p:nvPr>
            <p:ph idx="1"/>
          </p:nvPr>
        </p:nvSpPr>
        <p:spPr>
          <a:xfrm>
            <a:off x="558507" y="1398229"/>
            <a:ext cx="6989479" cy="406154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Default OEM Factory Europe Server shows, depending on the Client and Factory user should choose a different option,</a:t>
            </a:r>
          </a:p>
          <a:p>
            <a:pPr lvl="0" algn="just">
              <a:buFont typeface="Wingdings" panose="05000000000000000000" pitchFamily="2" charset="2"/>
              <a:buChar char="ü"/>
            </a:pPr>
            <a:endPar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1" algn="just">
              <a:buClr>
                <a:srgbClr val="002060"/>
              </a:buClr>
              <a:buFont typeface="Wingdings" panose="05000000000000000000" pitchFamily="2" charset="2"/>
              <a:buChar char="§"/>
            </a:pPr>
            <a:r>
              <a:rPr lang="en-US" sz="1600" dirty="0">
                <a:solidFill>
                  <a:srgbClr val="002060"/>
                </a:solidFill>
                <a:latin typeface="Calibri" panose="020F0502020204030204" pitchFamily="34" charset="0"/>
                <a:cs typeface="Calibri" panose="020F0502020204030204" pitchFamily="34" charset="0"/>
              </a:rPr>
              <a:t>For CCH and CCEP the user can use the OEM Factory Europe server.</a:t>
            </a:r>
          </a:p>
          <a:p>
            <a:pPr marL="0" lvl="0" indent="0" algn="just">
              <a:buNone/>
            </a:pP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p>
          <a:p>
            <a:pPr lvl="0" algn="just">
              <a:buFont typeface="Wingdings" panose="05000000000000000000" pitchFamily="2" charset="2"/>
              <a:buChar char="ü"/>
            </a:pPr>
            <a:endParaRPr lang="en-US" sz="1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buFont typeface="Wingdings" panose="05000000000000000000" pitchFamily="2" charset="2"/>
              <a:buChar char="ü"/>
            </a:pPr>
            <a:r>
              <a:rPr lang="bg-BG" sz="1800" dirty="0">
                <a:solidFill>
                  <a:srgbClr val="002060"/>
                </a:solidFill>
                <a:latin typeface="Calibri" panose="020F0502020204030204" pitchFamily="34" charset="0"/>
                <a:cs typeface="Calibri" panose="020F0502020204030204" pitchFamily="34" charset="0"/>
              </a:rPr>
              <a:t>Depending on the Android Version </a:t>
            </a:r>
            <a:r>
              <a:rPr lang="en-IN" sz="1800" dirty="0">
                <a:solidFill>
                  <a:srgbClr val="002060"/>
                </a:solidFill>
                <a:latin typeface="Calibri" panose="020F0502020204030204" pitchFamily="34" charset="0"/>
                <a:cs typeface="Calibri" panose="020F0502020204030204" pitchFamily="34" charset="0"/>
              </a:rPr>
              <a:t>user</a:t>
            </a:r>
            <a:r>
              <a:rPr lang="bg-BG" sz="1800" dirty="0">
                <a:solidFill>
                  <a:srgbClr val="002060"/>
                </a:solidFill>
                <a:latin typeface="Calibri" panose="020F0502020204030204" pitchFamily="34" charset="0"/>
                <a:cs typeface="Calibri" panose="020F0502020204030204" pitchFamily="34" charset="0"/>
              </a:rPr>
              <a:t> may get several different prompts to confirm access to the camera, Bluetooth (location services), Storage, etc. </a:t>
            </a:r>
            <a:endParaRPr lang="en-IN" sz="1800" dirty="0">
              <a:solidFill>
                <a:srgbClr val="002060"/>
              </a:solidFill>
              <a:latin typeface="Calibri" panose="020F0502020204030204" pitchFamily="34" charset="0"/>
              <a:cs typeface="Calibri" panose="020F0502020204030204" pitchFamily="34" charset="0"/>
            </a:endParaRP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47ADDC46-1636-DE3E-31C8-B6B6D2F70107}"/>
              </a:ext>
            </a:extLst>
          </p:cNvPr>
          <p:cNvPicPr>
            <a:picLocks/>
          </p:cNvPicPr>
          <p:nvPr/>
        </p:nvPicPr>
        <p:blipFill>
          <a:blip r:embed="rId4"/>
          <a:srcRect/>
          <a:stretch/>
        </p:blipFill>
        <p:spPr>
          <a:xfrm>
            <a:off x="8839887" y="818047"/>
            <a:ext cx="2270400" cy="4919200"/>
          </a:xfrm>
          <a:prstGeom prst="rect">
            <a:avLst/>
          </a:prstGeom>
          <a:ln w="19050">
            <a:solidFill>
              <a:srgbClr val="002060"/>
            </a:solidFill>
          </a:ln>
        </p:spPr>
      </p:pic>
    </p:spTree>
    <p:extLst>
      <p:ext uri="{BB962C8B-B14F-4D97-AF65-F5344CB8AC3E}">
        <p14:creationId xmlns:p14="http://schemas.microsoft.com/office/powerpoint/2010/main" val="239119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pic>
        <p:nvPicPr>
          <p:cNvPr id="5" name="Picture 4">
            <a:extLst>
              <a:ext uri="{FF2B5EF4-FFF2-40B4-BE49-F238E27FC236}">
                <a16:creationId xmlns:a16="http://schemas.microsoft.com/office/drawing/2014/main" id="{EA43F3C5-956F-269B-9C5E-7C38DA7A6EE7}"/>
              </a:ext>
            </a:extLst>
          </p:cNvPr>
          <p:cNvPicPr>
            <a:picLocks/>
          </p:cNvPicPr>
          <p:nvPr/>
        </p:nvPicPr>
        <p:blipFill>
          <a:blip r:embed="rId4"/>
          <a:srcRect/>
          <a:stretch/>
        </p:blipFill>
        <p:spPr>
          <a:xfrm>
            <a:off x="2057741" y="1588998"/>
            <a:ext cx="1968359" cy="4264777"/>
          </a:xfrm>
          <a:prstGeom prst="rect">
            <a:avLst/>
          </a:prstGeom>
          <a:ln w="19050">
            <a:solidFill>
              <a:srgbClr val="002060"/>
            </a:solidFill>
          </a:ln>
        </p:spPr>
      </p:pic>
      <p:sp>
        <p:nvSpPr>
          <p:cNvPr id="8" name="TextBox 7">
            <a:extLst>
              <a:ext uri="{FF2B5EF4-FFF2-40B4-BE49-F238E27FC236}">
                <a16:creationId xmlns:a16="http://schemas.microsoft.com/office/drawing/2014/main" id="{EC546A26-1D78-1EE2-9DDC-C811DDE67F63}"/>
              </a:ext>
            </a:extLst>
          </p:cNvPr>
          <p:cNvSpPr txBox="1"/>
          <p:nvPr/>
        </p:nvSpPr>
        <p:spPr>
          <a:xfrm>
            <a:off x="586324" y="650764"/>
            <a:ext cx="11019352" cy="369332"/>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9" name="TextBox 8">
            <a:extLst>
              <a:ext uri="{FF2B5EF4-FFF2-40B4-BE49-F238E27FC236}">
                <a16:creationId xmlns:a16="http://schemas.microsoft.com/office/drawing/2014/main" id="{488ED844-6766-6117-EA0C-F1599ACB88FC}"/>
              </a:ext>
            </a:extLst>
          </p:cNvPr>
          <p:cNvSpPr txBox="1"/>
          <p:nvPr/>
        </p:nvSpPr>
        <p:spPr>
          <a:xfrm>
            <a:off x="5781754" y="3136612"/>
            <a:ext cx="5335726" cy="584775"/>
          </a:xfrm>
          <a:prstGeom prst="rect">
            <a:avLst/>
          </a:prstGeom>
          <a:solidFill>
            <a:srgbClr val="002060"/>
          </a:solidFill>
        </p:spPr>
        <p:txBody>
          <a:bodyPr wrap="square">
            <a:spAutoFit/>
          </a:bodyPr>
          <a:lstStyle/>
          <a:p>
            <a:pPr lvl="0" algn="just"/>
            <a:r>
              <a:rPr lang="en-US" sz="16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Internet connectivity is required during login otherwise login will fail, and the application will not work.</a:t>
            </a:r>
            <a:endParaRPr lang="en-IN" sz="14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spTree>
    <p:extLst>
      <p:ext uri="{BB962C8B-B14F-4D97-AF65-F5344CB8AC3E}">
        <p14:creationId xmlns:p14="http://schemas.microsoft.com/office/powerpoint/2010/main" val="352182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41097"/>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 – SELECT BOTTLER/CLIENT</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FA0F2D2-6F00-D00C-6EA5-CA16C87CF14F}"/>
              </a:ext>
            </a:extLst>
          </p:cNvPr>
          <p:cNvSpPr txBox="1"/>
          <p:nvPr/>
        </p:nvSpPr>
        <p:spPr>
          <a:xfrm>
            <a:off x="5309118" y="3075057"/>
            <a:ext cx="5883048" cy="7078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2000" b="0" dirty="0"/>
              <a:t>Users must choose the bottler/client whom they are doing the smart device QC for.</a:t>
            </a:r>
          </a:p>
        </p:txBody>
      </p:sp>
      <p:pic>
        <p:nvPicPr>
          <p:cNvPr id="4" name="Picture 3">
            <a:extLst>
              <a:ext uri="{FF2B5EF4-FFF2-40B4-BE49-F238E27FC236}">
                <a16:creationId xmlns:a16="http://schemas.microsoft.com/office/drawing/2014/main" id="{79032557-2955-9211-05FF-723E5929A042}"/>
              </a:ext>
            </a:extLst>
          </p:cNvPr>
          <p:cNvPicPr>
            <a:picLocks/>
          </p:cNvPicPr>
          <p:nvPr/>
        </p:nvPicPr>
        <p:blipFill>
          <a:blip r:embed="rId4"/>
          <a:srcRect/>
          <a:stretch/>
        </p:blipFill>
        <p:spPr>
          <a:xfrm>
            <a:off x="2061900" y="1583408"/>
            <a:ext cx="2030340" cy="4399070"/>
          </a:xfrm>
          <a:prstGeom prst="rect">
            <a:avLst/>
          </a:prstGeom>
          <a:ln w="19050">
            <a:solidFill>
              <a:srgbClr val="002060"/>
            </a:solidFill>
          </a:ln>
        </p:spPr>
      </p:pic>
    </p:spTree>
    <p:extLst>
      <p:ext uri="{BB962C8B-B14F-4D97-AF65-F5344CB8AC3E}">
        <p14:creationId xmlns:p14="http://schemas.microsoft.com/office/powerpoint/2010/main" val="321308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200" b="1" dirty="0">
                <a:solidFill>
                  <a:srgbClr val="002060"/>
                </a:solidFill>
                <a:latin typeface="Avenir Black" panose="02000503020000020003" pitchFamily="2" charset="0"/>
              </a:rPr>
              <a:t>FACTORY QC – SCAN COOLER SN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5A2EE84-F1EC-EB93-05A8-3059EDD482FF}"/>
              </a:ext>
            </a:extLst>
          </p:cNvPr>
          <p:cNvSpPr txBox="1"/>
          <p:nvPr/>
        </p:nvSpPr>
        <p:spPr>
          <a:xfrm>
            <a:off x="6776775" y="2641211"/>
            <a:ext cx="4818564" cy="120032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gn="just">
              <a:lnSpc>
                <a:spcPct val="100000"/>
              </a:lnSpc>
            </a:pPr>
            <a:r>
              <a:rPr lang="en-US" sz="1800" b="0" dirty="0"/>
              <a:t>Tap on SCAN BARCODE and scan the barcode of the cooler. Cooler Serial Numbers could also be entered manually by taping on “ENTER MANUALLY BARCODE”.</a:t>
            </a:r>
          </a:p>
        </p:txBody>
      </p:sp>
      <p:pic>
        <p:nvPicPr>
          <p:cNvPr id="4" name="Picture 3">
            <a:extLst>
              <a:ext uri="{FF2B5EF4-FFF2-40B4-BE49-F238E27FC236}">
                <a16:creationId xmlns:a16="http://schemas.microsoft.com/office/drawing/2014/main" id="{173005B6-4AD7-CBC0-49E5-DBD15DFD0E12}"/>
              </a:ext>
            </a:extLst>
          </p:cNvPr>
          <p:cNvPicPr>
            <a:picLocks/>
          </p:cNvPicPr>
          <p:nvPr/>
        </p:nvPicPr>
        <p:blipFill>
          <a:blip r:embed="rId4"/>
          <a:srcRect/>
          <a:stretch/>
        </p:blipFill>
        <p:spPr>
          <a:xfrm>
            <a:off x="811821" y="1255762"/>
            <a:ext cx="2110595" cy="4574072"/>
          </a:xfrm>
          <a:prstGeom prst="rect">
            <a:avLst/>
          </a:prstGeom>
          <a:ln w="19050">
            <a:solidFill>
              <a:srgbClr val="002060"/>
            </a:solidFill>
          </a:ln>
        </p:spPr>
      </p:pic>
      <p:pic>
        <p:nvPicPr>
          <p:cNvPr id="5" name="Picture 4">
            <a:extLst>
              <a:ext uri="{FF2B5EF4-FFF2-40B4-BE49-F238E27FC236}">
                <a16:creationId xmlns:a16="http://schemas.microsoft.com/office/drawing/2014/main" id="{35E1200E-25F8-F1C8-7DA3-10E868B801C5}"/>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497034" y="2487502"/>
            <a:ext cx="4574071" cy="2110594"/>
          </a:xfrm>
          <a:prstGeom prst="rect">
            <a:avLst/>
          </a:prstGeom>
          <a:ln w="19050">
            <a:solidFill>
              <a:srgbClr val="002060"/>
            </a:solidFill>
          </a:ln>
        </p:spPr>
      </p:pic>
    </p:spTree>
    <p:extLst>
      <p:ext uri="{BB962C8B-B14F-4D97-AF65-F5344CB8AC3E}">
        <p14:creationId xmlns:p14="http://schemas.microsoft.com/office/powerpoint/2010/main" val="549420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12" ma:contentTypeDescription="Create a new document." ma:contentTypeScope="" ma:versionID="209c0d732e39fb2cf3b91b3936b31e66">
  <xsd:schema xmlns:xsd="http://www.w3.org/2001/XMLSchema" xmlns:xs="http://www.w3.org/2001/XMLSchema" xmlns:p="http://schemas.microsoft.com/office/2006/metadata/properties" xmlns:ns2="d724edb9-8d3e-4105-ad54-4e2ccdd3f835" xmlns:ns3="9dd31086-dd12-4376-98e7-c80aa273c69c" targetNamespace="http://schemas.microsoft.com/office/2006/metadata/properties" ma:root="true" ma:fieldsID="db7e1495d9c51ae4af41392650fa1e12" ns2:_="" ns3:_="">
    <xsd:import namespace="d724edb9-8d3e-4105-ad54-4e2ccdd3f835"/>
    <xsd:import namespace="9dd31086-dd12-4376-98e7-c80aa273c6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1086-dd12-4376-98e7-c80aa273c6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3210DCEE-979B-4F46-908C-B5F88CB98BA5}"/>
</file>

<file path=customXml/itemProps2.xml><?xml version="1.0" encoding="utf-8"?>
<ds:datastoreItem xmlns:ds="http://schemas.openxmlformats.org/officeDocument/2006/customXml" ds:itemID="{287F0A9A-7E52-43F0-BE60-E1A36D8F970D}"/>
</file>

<file path=customXml/itemProps3.xml><?xml version="1.0" encoding="utf-8"?>
<ds:datastoreItem xmlns:ds="http://schemas.openxmlformats.org/officeDocument/2006/customXml" ds:itemID="{0A99AE29-114D-4C52-8CFB-FEB46C85D09D}"/>
</file>

<file path=docProps/app.xml><?xml version="1.0" encoding="utf-8"?>
<Properties xmlns="http://schemas.openxmlformats.org/officeDocument/2006/extended-properties" xmlns:vt="http://schemas.openxmlformats.org/officeDocument/2006/docPropsVTypes">
  <TotalTime>26211</TotalTime>
  <Words>3095</Words>
  <Application>Microsoft Office PowerPoint</Application>
  <PresentationFormat>Widescreen</PresentationFormat>
  <Paragraphs>289</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Book</vt:lpstr>
      <vt:lpstr>Calibri</vt:lpstr>
      <vt:lpstr>Calibri (Body)</vt:lpstr>
      <vt:lpstr>Calibri Light</vt:lpstr>
      <vt:lpstr>Wingdings</vt:lpstr>
      <vt:lpstr>Office Theme</vt:lpstr>
      <vt:lpstr>FACTORY QC</vt:lpstr>
      <vt:lpstr>APPLICATION FEATURES</vt:lpstr>
      <vt:lpstr>APPLICATION INSTALLATION</vt:lpstr>
      <vt:lpstr>APPLICATION PERMISSION</vt:lpstr>
      <vt:lpstr>LOGIN</vt:lpstr>
      <vt:lpstr>PowerPoint Presentation</vt:lpstr>
      <vt:lpstr>PowerPoint Presentation</vt:lpstr>
      <vt:lpstr>FACTORY QC – SELECT BOTTLER/CLIENT</vt:lpstr>
      <vt:lpstr>FACTORY QC – SCAN COOLER SN</vt:lpstr>
      <vt:lpstr>FACTORY QC – SCAN SMART DEVICE SN</vt:lpstr>
      <vt:lpstr>ASSOCIATION – SMART DEVICE CONFIGURATION SETTING UP</vt:lpstr>
      <vt:lpstr>QC DETAILS</vt:lpstr>
      <vt:lpstr>QC OVERVIEW</vt:lpstr>
      <vt:lpstr>SMART DEVICE CHECK</vt:lpstr>
      <vt:lpstr>COOLER CHECK</vt:lpstr>
      <vt:lpstr>GMC5 CHECK</vt:lpstr>
      <vt:lpstr>CAREL CHECK</vt:lpstr>
      <vt:lpstr>AON CONNECTIVITY CHECK – Smart Tag AON</vt:lpstr>
      <vt:lpstr>AON CONNECTIVITY CHECK – Sollatek FDEx2</vt:lpstr>
      <vt:lpstr>AON CONNECTIVITY CHECK</vt:lpstr>
      <vt:lpstr>AON CONNECTIVITY CHECK LOG</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234</cp:revision>
  <dcterms:created xsi:type="dcterms:W3CDTF">2022-11-22T17:00:46Z</dcterms:created>
  <dcterms:modified xsi:type="dcterms:W3CDTF">2024-03-13T08:02:27Z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