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2" r:id="rId2"/>
    <p:sldId id="296" r:id="rId3"/>
    <p:sldId id="475" r:id="rId4"/>
    <p:sldId id="476" r:id="rId5"/>
    <p:sldId id="477" r:id="rId6"/>
    <p:sldId id="478" r:id="rId7"/>
    <p:sldId id="479" r:id="rId8"/>
    <p:sldId id="480" r:id="rId9"/>
    <p:sldId id="498" r:id="rId10"/>
    <p:sldId id="505" r:id="rId11"/>
    <p:sldId id="504" r:id="rId12"/>
    <p:sldId id="481" r:id="rId13"/>
    <p:sldId id="484" r:id="rId14"/>
    <p:sldId id="485" r:id="rId15"/>
    <p:sldId id="487" r:id="rId16"/>
    <p:sldId id="489" r:id="rId17"/>
    <p:sldId id="490" r:id="rId18"/>
    <p:sldId id="491" r:id="rId19"/>
    <p:sldId id="492" r:id="rId20"/>
    <p:sldId id="493" r:id="rId21"/>
    <p:sldId id="499" r:id="rId22"/>
    <p:sldId id="500" r:id="rId23"/>
    <p:sldId id="501"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5726" autoAdjust="0"/>
  </p:normalViewPr>
  <p:slideViewPr>
    <p:cSldViewPr snapToGrid="0">
      <p:cViewPr varScale="1">
        <p:scale>
          <a:sx n="82" d="100"/>
          <a:sy n="82"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ash Panchal" userId="a78b6704-36d2-4cbb-ab3f-09729de676e5" providerId="ADAL" clId="{6E0AE252-937B-4B42-9EBE-7F6C7B721286}"/>
    <pc:docChg chg="undo custSel modSld">
      <pc:chgData name="Akash Panchal" userId="a78b6704-36d2-4cbb-ab3f-09729de676e5" providerId="ADAL" clId="{6E0AE252-937B-4B42-9EBE-7F6C7B721286}" dt="2024-03-07T06:17:03.648" v="1" actId="6549"/>
      <pc:docMkLst>
        <pc:docMk/>
      </pc:docMkLst>
      <pc:sldChg chg="modSp mod">
        <pc:chgData name="Akash Panchal" userId="a78b6704-36d2-4cbb-ab3f-09729de676e5" providerId="ADAL" clId="{6E0AE252-937B-4B42-9EBE-7F6C7B721286}" dt="2024-03-07T06:17:03.648" v="1" actId="6549"/>
        <pc:sldMkLst>
          <pc:docMk/>
          <pc:sldMk cId="1731616251" sldId="262"/>
        </pc:sldMkLst>
        <pc:spChg chg="mod">
          <ac:chgData name="Akash Panchal" userId="a78b6704-36d2-4cbb-ab3f-09729de676e5" providerId="ADAL" clId="{6E0AE252-937B-4B42-9EBE-7F6C7B721286}" dt="2024-03-07T06:17:03.648" v="1" actId="6549"/>
          <ac:spMkLst>
            <pc:docMk/>
            <pc:sldMk cId="1731616251" sldId="262"/>
            <ac:spMk id="6" creationId="{2B871059-DE46-249F-C858-0AF05ED1573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556D8-C70D-45E9-A7E0-4DD56310D3A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BB86451-2DAF-416D-9A34-F7799ADF1B7A}">
      <dgm:prSet/>
      <dgm:spPr/>
      <dgm:t>
        <a:bodyPr/>
        <a:lstStyle/>
        <a:p>
          <a:pPr algn="just">
            <a:lnSpc>
              <a:spcPct val="100000"/>
            </a:lnSpc>
          </a:pPr>
          <a:r>
            <a:rPr lang="en-US" b="0" dirty="0">
              <a:solidFill>
                <a:srgbClr val="002060"/>
              </a:solidFill>
            </a:rPr>
            <a:t>Please ensure that Bluetooth is turned on and that location services are enabled.</a:t>
          </a:r>
          <a:endParaRPr lang="en-US" dirty="0">
            <a:solidFill>
              <a:srgbClr val="002060"/>
            </a:solidFill>
          </a:endParaRPr>
        </a:p>
      </dgm:t>
    </dgm:pt>
    <dgm:pt modelId="{60C2701B-41EF-46DA-BF0C-47302A635C98}" type="parTrans" cxnId="{EA9209A0-42D9-4B5A-9271-F8B87EAA687F}">
      <dgm:prSet/>
      <dgm:spPr/>
      <dgm:t>
        <a:bodyPr/>
        <a:lstStyle/>
        <a:p>
          <a:endParaRPr lang="en-US"/>
        </a:p>
      </dgm:t>
    </dgm:pt>
    <dgm:pt modelId="{A1E10FFE-983D-4763-AD56-E87B161E1968}" type="sibTrans" cxnId="{EA9209A0-42D9-4B5A-9271-F8B87EAA687F}">
      <dgm:prSet/>
      <dgm:spPr/>
      <dgm:t>
        <a:bodyPr/>
        <a:lstStyle/>
        <a:p>
          <a:pPr>
            <a:lnSpc>
              <a:spcPct val="100000"/>
            </a:lnSpc>
          </a:pPr>
          <a:endParaRPr lang="en-US"/>
        </a:p>
      </dgm:t>
    </dgm:pt>
    <dgm:pt modelId="{33EC7F79-26DB-489B-8AE3-9AFFB08437A9}">
      <dgm:prSet/>
      <dgm:spPr/>
      <dgm:t>
        <a:bodyPr/>
        <a:lstStyle/>
        <a:p>
          <a:pPr algn="just">
            <a:lnSpc>
              <a:spcPct val="100000"/>
            </a:lnSpc>
          </a:pPr>
          <a:r>
            <a:rPr lang="en-US" b="0" dirty="0">
              <a:solidFill>
                <a:srgbClr val="002060"/>
              </a:solidFill>
            </a:rPr>
            <a:t>To log in, the application needs an active internet connection.</a:t>
          </a:r>
          <a:endParaRPr lang="en-US" dirty="0">
            <a:solidFill>
              <a:srgbClr val="002060"/>
            </a:solidFill>
          </a:endParaRPr>
        </a:p>
      </dgm:t>
    </dgm:pt>
    <dgm:pt modelId="{26DB57D1-191D-4751-B0D6-862CB7119F40}" type="parTrans" cxnId="{C6DE5450-10C0-45EA-A054-3C2D0530D91D}">
      <dgm:prSet/>
      <dgm:spPr/>
      <dgm:t>
        <a:bodyPr/>
        <a:lstStyle/>
        <a:p>
          <a:endParaRPr lang="en-US"/>
        </a:p>
      </dgm:t>
    </dgm:pt>
    <dgm:pt modelId="{71DDD7AA-A58A-4A46-AB6E-518EE384C12C}" type="sibTrans" cxnId="{C6DE5450-10C0-45EA-A054-3C2D0530D91D}">
      <dgm:prSet/>
      <dgm:spPr/>
      <dgm:t>
        <a:bodyPr/>
        <a:lstStyle/>
        <a:p>
          <a:pPr>
            <a:lnSpc>
              <a:spcPct val="100000"/>
            </a:lnSpc>
          </a:pPr>
          <a:endParaRPr lang="en-US"/>
        </a:p>
      </dgm:t>
    </dgm:pt>
    <dgm:pt modelId="{2B46E4B1-3E7C-433B-AC1D-150F35A0D19B}">
      <dgm:prSet/>
      <dgm:spPr/>
      <dgm:t>
        <a:bodyPr/>
        <a:lstStyle/>
        <a:p>
          <a:pPr algn="just">
            <a:lnSpc>
              <a:spcPct val="100000"/>
            </a:lnSpc>
          </a:pPr>
          <a:r>
            <a:rPr lang="en-US" b="0" dirty="0">
              <a:solidFill>
                <a:srgbClr val="002060"/>
              </a:solidFill>
            </a:rPr>
            <a:t>After logging in initially, the application can be used in offline mode as long as the same username and password used for the online login are used.</a:t>
          </a:r>
          <a:endParaRPr lang="en-US" dirty="0">
            <a:solidFill>
              <a:srgbClr val="002060"/>
            </a:solidFill>
          </a:endParaRPr>
        </a:p>
      </dgm:t>
    </dgm:pt>
    <dgm:pt modelId="{4949880B-2E4B-4863-8A2C-767E76855777}" type="parTrans" cxnId="{8EA17829-B413-4EFD-B45B-56DA5C42664C}">
      <dgm:prSet/>
      <dgm:spPr/>
      <dgm:t>
        <a:bodyPr/>
        <a:lstStyle/>
        <a:p>
          <a:endParaRPr lang="en-US"/>
        </a:p>
      </dgm:t>
    </dgm:pt>
    <dgm:pt modelId="{D70EB759-1BEA-4857-B2A4-2F6B5AE8F7AE}" type="sibTrans" cxnId="{8EA17829-B413-4EFD-B45B-56DA5C42664C}">
      <dgm:prSet/>
      <dgm:spPr/>
      <dgm:t>
        <a:bodyPr/>
        <a:lstStyle/>
        <a:p>
          <a:pPr>
            <a:lnSpc>
              <a:spcPct val="100000"/>
            </a:lnSpc>
          </a:pPr>
          <a:endParaRPr lang="en-US"/>
        </a:p>
      </dgm:t>
    </dgm:pt>
    <dgm:pt modelId="{6CB92804-940E-4CF7-8735-9796B08A9790}">
      <dgm:prSet/>
      <dgm:spPr/>
      <dgm:t>
        <a:bodyPr/>
        <a:lstStyle/>
        <a:p>
          <a:pPr algn="just">
            <a:lnSpc>
              <a:spcPct val="100000"/>
            </a:lnSpc>
          </a:pPr>
          <a:r>
            <a:rPr lang="en-US" b="0" dirty="0">
              <a:solidFill>
                <a:srgbClr val="002060"/>
              </a:solidFill>
            </a:rPr>
            <a:t>Devices must have at least 4GB of RAM and Bluetooth version 4.2 or higher.</a:t>
          </a:r>
          <a:endParaRPr lang="en-US" dirty="0">
            <a:solidFill>
              <a:srgbClr val="002060"/>
            </a:solidFill>
          </a:endParaRPr>
        </a:p>
      </dgm:t>
    </dgm:pt>
    <dgm:pt modelId="{8D46EE24-A7E0-4123-B04B-E5C59DBE0D90}" type="parTrans" cxnId="{76250B33-62C1-4601-8D19-7592A4A08D5A}">
      <dgm:prSet/>
      <dgm:spPr/>
      <dgm:t>
        <a:bodyPr/>
        <a:lstStyle/>
        <a:p>
          <a:endParaRPr lang="en-US"/>
        </a:p>
      </dgm:t>
    </dgm:pt>
    <dgm:pt modelId="{CC707922-00AB-4903-835D-6AE7DBB4A8DD}" type="sibTrans" cxnId="{76250B33-62C1-4601-8D19-7592A4A08D5A}">
      <dgm:prSet/>
      <dgm:spPr/>
      <dgm:t>
        <a:bodyPr/>
        <a:lstStyle/>
        <a:p>
          <a:pPr>
            <a:lnSpc>
              <a:spcPct val="100000"/>
            </a:lnSpc>
          </a:pPr>
          <a:endParaRPr lang="en-US"/>
        </a:p>
      </dgm:t>
    </dgm:pt>
    <dgm:pt modelId="{6C2A0CB4-383F-4452-99F4-5B2E78E2AEE3}">
      <dgm:prSet/>
      <dgm:spPr/>
      <dgm:t>
        <a:bodyPr/>
        <a:lstStyle/>
        <a:p>
          <a:pPr algn="just">
            <a:lnSpc>
              <a:spcPct val="100000"/>
            </a:lnSpc>
          </a:pPr>
          <a:r>
            <a:rPr lang="en-US" b="0" dirty="0">
              <a:solidFill>
                <a:srgbClr val="002060"/>
              </a:solidFill>
            </a:rPr>
            <a:t>The minimum required operating system version is 9.0 or above.</a:t>
          </a:r>
          <a:endParaRPr lang="en-US" dirty="0">
            <a:solidFill>
              <a:srgbClr val="002060"/>
            </a:solidFill>
          </a:endParaRPr>
        </a:p>
      </dgm:t>
    </dgm:pt>
    <dgm:pt modelId="{760A924C-EC40-4B61-BBAC-49C91CD03CF6}" type="parTrans" cxnId="{EDFB4B90-791C-46A0-84D8-C65C464AEC62}">
      <dgm:prSet/>
      <dgm:spPr/>
      <dgm:t>
        <a:bodyPr/>
        <a:lstStyle/>
        <a:p>
          <a:endParaRPr lang="en-US"/>
        </a:p>
      </dgm:t>
    </dgm:pt>
    <dgm:pt modelId="{77C232DC-BA0D-4BE7-AE4C-C958117A85D3}" type="sibTrans" cxnId="{EDFB4B90-791C-46A0-84D8-C65C464AEC62}">
      <dgm:prSet/>
      <dgm:spPr/>
      <dgm:t>
        <a:bodyPr/>
        <a:lstStyle/>
        <a:p>
          <a:endParaRPr lang="en-US"/>
        </a:p>
      </dgm:t>
    </dgm:pt>
    <dgm:pt modelId="{68694C43-6845-44CE-A8F5-B22270D7BFDE}" type="pres">
      <dgm:prSet presAssocID="{EA0556D8-C70D-45E9-A7E0-4DD56310D3A9}" presName="root" presStyleCnt="0">
        <dgm:presLayoutVars>
          <dgm:dir/>
          <dgm:resizeHandles val="exact"/>
        </dgm:presLayoutVars>
      </dgm:prSet>
      <dgm:spPr/>
    </dgm:pt>
    <dgm:pt modelId="{B716A28B-0A8F-4EDA-855D-AF31DF1CB73A}" type="pres">
      <dgm:prSet presAssocID="{EA0556D8-C70D-45E9-A7E0-4DD56310D3A9}" presName="container" presStyleCnt="0">
        <dgm:presLayoutVars>
          <dgm:dir/>
          <dgm:resizeHandles val="exact"/>
        </dgm:presLayoutVars>
      </dgm:prSet>
      <dgm:spPr/>
    </dgm:pt>
    <dgm:pt modelId="{DF6AEAC8-AAEC-42F5-8EEB-C5B9B973D696}" type="pres">
      <dgm:prSet presAssocID="{4BB86451-2DAF-416D-9A34-F7799ADF1B7A}" presName="compNode" presStyleCnt="0"/>
      <dgm:spPr/>
    </dgm:pt>
    <dgm:pt modelId="{28353814-B5AC-424D-8509-4B45EE61B349}" type="pres">
      <dgm:prSet presAssocID="{4BB86451-2DAF-416D-9A34-F7799ADF1B7A}" presName="iconBgRect" presStyleLbl="bgShp" presStyleIdx="0" presStyleCnt="5"/>
      <dgm:spPr/>
    </dgm:pt>
    <dgm:pt modelId="{ED1A0FC7-C4C9-4BAC-997C-0961C62BD0A1}" type="pres">
      <dgm:prSet presAssocID="{4BB86451-2DAF-416D-9A34-F7799ADF1B7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uetooth"/>
        </a:ext>
      </dgm:extLst>
    </dgm:pt>
    <dgm:pt modelId="{888D668C-F52A-4DED-AE60-273C2553D699}" type="pres">
      <dgm:prSet presAssocID="{4BB86451-2DAF-416D-9A34-F7799ADF1B7A}" presName="spaceRect" presStyleCnt="0"/>
      <dgm:spPr/>
    </dgm:pt>
    <dgm:pt modelId="{246BB9C9-F903-4549-80B0-9BF938BE7FF6}" type="pres">
      <dgm:prSet presAssocID="{4BB86451-2DAF-416D-9A34-F7799ADF1B7A}" presName="textRect" presStyleLbl="revTx" presStyleIdx="0" presStyleCnt="5">
        <dgm:presLayoutVars>
          <dgm:chMax val="1"/>
          <dgm:chPref val="1"/>
        </dgm:presLayoutVars>
      </dgm:prSet>
      <dgm:spPr/>
    </dgm:pt>
    <dgm:pt modelId="{697AFABB-C9C1-4567-98CA-4BFE65C461BF}" type="pres">
      <dgm:prSet presAssocID="{A1E10FFE-983D-4763-AD56-E87B161E1968}" presName="sibTrans" presStyleLbl="sibTrans2D1" presStyleIdx="0" presStyleCnt="0"/>
      <dgm:spPr/>
    </dgm:pt>
    <dgm:pt modelId="{3C79C42A-B68B-427A-9E4D-77A4AFAC8467}" type="pres">
      <dgm:prSet presAssocID="{33EC7F79-26DB-489B-8AE3-9AFFB08437A9}" presName="compNode" presStyleCnt="0"/>
      <dgm:spPr/>
    </dgm:pt>
    <dgm:pt modelId="{5ADDCB24-BA72-4029-A04E-CDC396B20599}" type="pres">
      <dgm:prSet presAssocID="{33EC7F79-26DB-489B-8AE3-9AFFB08437A9}" presName="iconBgRect" presStyleLbl="bgShp" presStyleIdx="1" presStyleCnt="5"/>
      <dgm:spPr/>
    </dgm:pt>
    <dgm:pt modelId="{8CF0E16C-29CF-45CE-BB8C-614997AA0F01}" type="pres">
      <dgm:prSet presAssocID="{33EC7F79-26DB-489B-8AE3-9AFFB08437A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reless"/>
        </a:ext>
      </dgm:extLst>
    </dgm:pt>
    <dgm:pt modelId="{EFC2B911-285E-40B4-831D-2FBEC5EDCC85}" type="pres">
      <dgm:prSet presAssocID="{33EC7F79-26DB-489B-8AE3-9AFFB08437A9}" presName="spaceRect" presStyleCnt="0"/>
      <dgm:spPr/>
    </dgm:pt>
    <dgm:pt modelId="{84D1A7CA-1721-43E9-8869-144554C25AF0}" type="pres">
      <dgm:prSet presAssocID="{33EC7F79-26DB-489B-8AE3-9AFFB08437A9}" presName="textRect" presStyleLbl="revTx" presStyleIdx="1" presStyleCnt="5">
        <dgm:presLayoutVars>
          <dgm:chMax val="1"/>
          <dgm:chPref val="1"/>
        </dgm:presLayoutVars>
      </dgm:prSet>
      <dgm:spPr/>
    </dgm:pt>
    <dgm:pt modelId="{B166A122-583E-4195-A9EF-10A6363E2C43}" type="pres">
      <dgm:prSet presAssocID="{71DDD7AA-A58A-4A46-AB6E-518EE384C12C}" presName="sibTrans" presStyleLbl="sibTrans2D1" presStyleIdx="0" presStyleCnt="0"/>
      <dgm:spPr/>
    </dgm:pt>
    <dgm:pt modelId="{8FBC180D-D0EB-4642-9DA4-C6FB8EF15B49}" type="pres">
      <dgm:prSet presAssocID="{2B46E4B1-3E7C-433B-AC1D-150F35A0D19B}" presName="compNode" presStyleCnt="0"/>
      <dgm:spPr/>
    </dgm:pt>
    <dgm:pt modelId="{326DE5B3-2FAE-4326-A889-D560F09435FB}" type="pres">
      <dgm:prSet presAssocID="{2B46E4B1-3E7C-433B-AC1D-150F35A0D19B}" presName="iconBgRect" presStyleLbl="bgShp" presStyleIdx="2" presStyleCnt="5"/>
      <dgm:spPr/>
    </dgm:pt>
    <dgm:pt modelId="{EFA1B72C-BFC1-48C5-A210-2247A51DA243}" type="pres">
      <dgm:prSet presAssocID="{2B46E4B1-3E7C-433B-AC1D-150F35A0D19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C3AE4CC4-1B18-4FA0-9408-C26DEDBBEE55}" type="pres">
      <dgm:prSet presAssocID="{2B46E4B1-3E7C-433B-AC1D-150F35A0D19B}" presName="spaceRect" presStyleCnt="0"/>
      <dgm:spPr/>
    </dgm:pt>
    <dgm:pt modelId="{90EB503C-7226-486D-BA56-A94F8600783C}" type="pres">
      <dgm:prSet presAssocID="{2B46E4B1-3E7C-433B-AC1D-150F35A0D19B}" presName="textRect" presStyleLbl="revTx" presStyleIdx="2" presStyleCnt="5">
        <dgm:presLayoutVars>
          <dgm:chMax val="1"/>
          <dgm:chPref val="1"/>
        </dgm:presLayoutVars>
      </dgm:prSet>
      <dgm:spPr/>
    </dgm:pt>
    <dgm:pt modelId="{59AE92C5-5679-4BA4-980F-EC42072DE5AC}" type="pres">
      <dgm:prSet presAssocID="{D70EB759-1BEA-4857-B2A4-2F6B5AE8F7AE}" presName="sibTrans" presStyleLbl="sibTrans2D1" presStyleIdx="0" presStyleCnt="0"/>
      <dgm:spPr/>
    </dgm:pt>
    <dgm:pt modelId="{517B1CDC-07E1-4F94-BEF1-AA704CA439B8}" type="pres">
      <dgm:prSet presAssocID="{6CB92804-940E-4CF7-8735-9796B08A9790}" presName="compNode" presStyleCnt="0"/>
      <dgm:spPr/>
    </dgm:pt>
    <dgm:pt modelId="{B609047E-E510-4F8B-A4D0-010759DF5FEA}" type="pres">
      <dgm:prSet presAssocID="{6CB92804-940E-4CF7-8735-9796B08A9790}" presName="iconBgRect" presStyleLbl="bgShp" presStyleIdx="3" presStyleCnt="5"/>
      <dgm:spPr/>
    </dgm:pt>
    <dgm:pt modelId="{3D279E61-E5AC-4C8C-A899-31176DA730C2}" type="pres">
      <dgm:prSet presAssocID="{6CB92804-940E-4CF7-8735-9796B08A979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B"/>
        </a:ext>
      </dgm:extLst>
    </dgm:pt>
    <dgm:pt modelId="{97F6BB47-C7C9-43FA-939B-2F7344D0DD99}" type="pres">
      <dgm:prSet presAssocID="{6CB92804-940E-4CF7-8735-9796B08A9790}" presName="spaceRect" presStyleCnt="0"/>
      <dgm:spPr/>
    </dgm:pt>
    <dgm:pt modelId="{DA54F756-3426-4CE5-8437-C9E3E8E31DA2}" type="pres">
      <dgm:prSet presAssocID="{6CB92804-940E-4CF7-8735-9796B08A9790}" presName="textRect" presStyleLbl="revTx" presStyleIdx="3" presStyleCnt="5">
        <dgm:presLayoutVars>
          <dgm:chMax val="1"/>
          <dgm:chPref val="1"/>
        </dgm:presLayoutVars>
      </dgm:prSet>
      <dgm:spPr/>
    </dgm:pt>
    <dgm:pt modelId="{2E65F070-7E60-4095-8D82-9F9C30FFFA01}" type="pres">
      <dgm:prSet presAssocID="{CC707922-00AB-4903-835D-6AE7DBB4A8DD}" presName="sibTrans" presStyleLbl="sibTrans2D1" presStyleIdx="0" presStyleCnt="0"/>
      <dgm:spPr/>
    </dgm:pt>
    <dgm:pt modelId="{EAE701EC-CDDC-4028-BC6F-E6FD16753913}" type="pres">
      <dgm:prSet presAssocID="{6C2A0CB4-383F-4452-99F4-5B2E78E2AEE3}" presName="compNode" presStyleCnt="0"/>
      <dgm:spPr/>
    </dgm:pt>
    <dgm:pt modelId="{4434D694-B468-4894-A308-D80A14EE7B67}" type="pres">
      <dgm:prSet presAssocID="{6C2A0CB4-383F-4452-99F4-5B2E78E2AEE3}" presName="iconBgRect" presStyleLbl="bgShp" presStyleIdx="4" presStyleCnt="5"/>
      <dgm:spPr/>
    </dgm:pt>
    <dgm:pt modelId="{2FE574D6-159B-4AF6-9FBE-2976E985A632}" type="pres">
      <dgm:prSet presAssocID="{6C2A0CB4-383F-4452-99F4-5B2E78E2AEE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aptop"/>
        </a:ext>
      </dgm:extLst>
    </dgm:pt>
    <dgm:pt modelId="{CE233665-1D5B-441B-93C6-4D8A1BA5403E}" type="pres">
      <dgm:prSet presAssocID="{6C2A0CB4-383F-4452-99F4-5B2E78E2AEE3}" presName="spaceRect" presStyleCnt="0"/>
      <dgm:spPr/>
    </dgm:pt>
    <dgm:pt modelId="{04018F30-9589-49B4-BD23-60164E88000D}" type="pres">
      <dgm:prSet presAssocID="{6C2A0CB4-383F-4452-99F4-5B2E78E2AEE3}" presName="textRect" presStyleLbl="revTx" presStyleIdx="4" presStyleCnt="5">
        <dgm:presLayoutVars>
          <dgm:chMax val="1"/>
          <dgm:chPref val="1"/>
        </dgm:presLayoutVars>
      </dgm:prSet>
      <dgm:spPr/>
    </dgm:pt>
  </dgm:ptLst>
  <dgm:cxnLst>
    <dgm:cxn modelId="{2F21931E-F2E6-4E87-B3E1-A7A213C254BB}" type="presOf" srcId="{4BB86451-2DAF-416D-9A34-F7799ADF1B7A}" destId="{246BB9C9-F903-4549-80B0-9BF938BE7FF6}" srcOrd="0" destOrd="0" presId="urn:microsoft.com/office/officeart/2018/2/layout/IconCircleList"/>
    <dgm:cxn modelId="{8EA17829-B413-4EFD-B45B-56DA5C42664C}" srcId="{EA0556D8-C70D-45E9-A7E0-4DD56310D3A9}" destId="{2B46E4B1-3E7C-433B-AC1D-150F35A0D19B}" srcOrd="2" destOrd="0" parTransId="{4949880B-2E4B-4863-8A2C-767E76855777}" sibTransId="{D70EB759-1BEA-4857-B2A4-2F6B5AE8F7AE}"/>
    <dgm:cxn modelId="{3D2B582B-A1D3-4ADF-8E94-4DBB54F73742}" type="presOf" srcId="{D70EB759-1BEA-4857-B2A4-2F6B5AE8F7AE}" destId="{59AE92C5-5679-4BA4-980F-EC42072DE5AC}" srcOrd="0" destOrd="0" presId="urn:microsoft.com/office/officeart/2018/2/layout/IconCircleList"/>
    <dgm:cxn modelId="{76250B33-62C1-4601-8D19-7592A4A08D5A}" srcId="{EA0556D8-C70D-45E9-A7E0-4DD56310D3A9}" destId="{6CB92804-940E-4CF7-8735-9796B08A9790}" srcOrd="3" destOrd="0" parTransId="{8D46EE24-A7E0-4123-B04B-E5C59DBE0D90}" sibTransId="{CC707922-00AB-4903-835D-6AE7DBB4A8DD}"/>
    <dgm:cxn modelId="{578C2A3B-C3A9-44F5-83C2-1CAD35CDC670}" type="presOf" srcId="{A1E10FFE-983D-4763-AD56-E87B161E1968}" destId="{697AFABB-C9C1-4567-98CA-4BFE65C461BF}" srcOrd="0" destOrd="0" presId="urn:microsoft.com/office/officeart/2018/2/layout/IconCircleList"/>
    <dgm:cxn modelId="{888BED5D-7069-4570-A288-77C8813ED155}" type="presOf" srcId="{2B46E4B1-3E7C-433B-AC1D-150F35A0D19B}" destId="{90EB503C-7226-486D-BA56-A94F8600783C}" srcOrd="0" destOrd="0" presId="urn:microsoft.com/office/officeart/2018/2/layout/IconCircleList"/>
    <dgm:cxn modelId="{11A5DF4D-1009-4E96-B9DB-BE3DF4079C1D}" type="presOf" srcId="{71DDD7AA-A58A-4A46-AB6E-518EE384C12C}" destId="{B166A122-583E-4195-A9EF-10A6363E2C43}" srcOrd="0" destOrd="0" presId="urn:microsoft.com/office/officeart/2018/2/layout/IconCircleList"/>
    <dgm:cxn modelId="{D1E7F06F-914B-4682-B32F-EAACCC56ACE3}" type="presOf" srcId="{33EC7F79-26DB-489B-8AE3-9AFFB08437A9}" destId="{84D1A7CA-1721-43E9-8869-144554C25AF0}" srcOrd="0" destOrd="0" presId="urn:microsoft.com/office/officeart/2018/2/layout/IconCircleList"/>
    <dgm:cxn modelId="{C6DE5450-10C0-45EA-A054-3C2D0530D91D}" srcId="{EA0556D8-C70D-45E9-A7E0-4DD56310D3A9}" destId="{33EC7F79-26DB-489B-8AE3-9AFFB08437A9}" srcOrd="1" destOrd="0" parTransId="{26DB57D1-191D-4751-B0D6-862CB7119F40}" sibTransId="{71DDD7AA-A58A-4A46-AB6E-518EE384C12C}"/>
    <dgm:cxn modelId="{9E7F5D82-0331-43D5-B3F5-5DB82CAE8662}" type="presOf" srcId="{6CB92804-940E-4CF7-8735-9796B08A9790}" destId="{DA54F756-3426-4CE5-8437-C9E3E8E31DA2}" srcOrd="0" destOrd="0" presId="urn:microsoft.com/office/officeart/2018/2/layout/IconCircleList"/>
    <dgm:cxn modelId="{EDFB4B90-791C-46A0-84D8-C65C464AEC62}" srcId="{EA0556D8-C70D-45E9-A7E0-4DD56310D3A9}" destId="{6C2A0CB4-383F-4452-99F4-5B2E78E2AEE3}" srcOrd="4" destOrd="0" parTransId="{760A924C-EC40-4B61-BBAC-49C91CD03CF6}" sibTransId="{77C232DC-BA0D-4BE7-AE4C-C958117A85D3}"/>
    <dgm:cxn modelId="{EA9209A0-42D9-4B5A-9271-F8B87EAA687F}" srcId="{EA0556D8-C70D-45E9-A7E0-4DD56310D3A9}" destId="{4BB86451-2DAF-416D-9A34-F7799ADF1B7A}" srcOrd="0" destOrd="0" parTransId="{60C2701B-41EF-46DA-BF0C-47302A635C98}" sibTransId="{A1E10FFE-983D-4763-AD56-E87B161E1968}"/>
    <dgm:cxn modelId="{6D2A08C0-5998-4385-932D-8E5F2C126FEB}" type="presOf" srcId="{EA0556D8-C70D-45E9-A7E0-4DD56310D3A9}" destId="{68694C43-6845-44CE-A8F5-B22270D7BFDE}" srcOrd="0" destOrd="0" presId="urn:microsoft.com/office/officeart/2018/2/layout/IconCircleList"/>
    <dgm:cxn modelId="{3C4B0DC7-4BC2-4747-96B8-343D55BA833D}" type="presOf" srcId="{CC707922-00AB-4903-835D-6AE7DBB4A8DD}" destId="{2E65F070-7E60-4095-8D82-9F9C30FFFA01}" srcOrd="0" destOrd="0" presId="urn:microsoft.com/office/officeart/2018/2/layout/IconCircleList"/>
    <dgm:cxn modelId="{EF3CCEF4-8431-4A4C-8006-522163CF4BFA}" type="presOf" srcId="{6C2A0CB4-383F-4452-99F4-5B2E78E2AEE3}" destId="{04018F30-9589-49B4-BD23-60164E88000D}" srcOrd="0" destOrd="0" presId="urn:microsoft.com/office/officeart/2018/2/layout/IconCircleList"/>
    <dgm:cxn modelId="{4D07C14E-B402-48AB-81FC-BA1DF4A1669B}" type="presParOf" srcId="{68694C43-6845-44CE-A8F5-B22270D7BFDE}" destId="{B716A28B-0A8F-4EDA-855D-AF31DF1CB73A}" srcOrd="0" destOrd="0" presId="urn:microsoft.com/office/officeart/2018/2/layout/IconCircleList"/>
    <dgm:cxn modelId="{770C8E9E-AFAF-4F5D-9A86-79BA863E803A}" type="presParOf" srcId="{B716A28B-0A8F-4EDA-855D-AF31DF1CB73A}" destId="{DF6AEAC8-AAEC-42F5-8EEB-C5B9B973D696}" srcOrd="0" destOrd="0" presId="urn:microsoft.com/office/officeart/2018/2/layout/IconCircleList"/>
    <dgm:cxn modelId="{8013971F-E6B9-40D7-AF61-AE6495C8D55A}" type="presParOf" srcId="{DF6AEAC8-AAEC-42F5-8EEB-C5B9B973D696}" destId="{28353814-B5AC-424D-8509-4B45EE61B349}" srcOrd="0" destOrd="0" presId="urn:microsoft.com/office/officeart/2018/2/layout/IconCircleList"/>
    <dgm:cxn modelId="{87244998-598E-40E7-AB42-55EE109C4FF7}" type="presParOf" srcId="{DF6AEAC8-AAEC-42F5-8EEB-C5B9B973D696}" destId="{ED1A0FC7-C4C9-4BAC-997C-0961C62BD0A1}" srcOrd="1" destOrd="0" presId="urn:microsoft.com/office/officeart/2018/2/layout/IconCircleList"/>
    <dgm:cxn modelId="{EE147B82-6150-48E6-991A-F9CCB659B467}" type="presParOf" srcId="{DF6AEAC8-AAEC-42F5-8EEB-C5B9B973D696}" destId="{888D668C-F52A-4DED-AE60-273C2553D699}" srcOrd="2" destOrd="0" presId="urn:microsoft.com/office/officeart/2018/2/layout/IconCircleList"/>
    <dgm:cxn modelId="{776F7DAA-7599-4277-9462-AACFAFE53784}" type="presParOf" srcId="{DF6AEAC8-AAEC-42F5-8EEB-C5B9B973D696}" destId="{246BB9C9-F903-4549-80B0-9BF938BE7FF6}" srcOrd="3" destOrd="0" presId="urn:microsoft.com/office/officeart/2018/2/layout/IconCircleList"/>
    <dgm:cxn modelId="{14453EAD-4CD4-413E-AC74-E417AAA2887C}" type="presParOf" srcId="{B716A28B-0A8F-4EDA-855D-AF31DF1CB73A}" destId="{697AFABB-C9C1-4567-98CA-4BFE65C461BF}" srcOrd="1" destOrd="0" presId="urn:microsoft.com/office/officeart/2018/2/layout/IconCircleList"/>
    <dgm:cxn modelId="{C5DA1866-FAFC-4C6D-ADAA-E665DBBB792A}" type="presParOf" srcId="{B716A28B-0A8F-4EDA-855D-AF31DF1CB73A}" destId="{3C79C42A-B68B-427A-9E4D-77A4AFAC8467}" srcOrd="2" destOrd="0" presId="urn:microsoft.com/office/officeart/2018/2/layout/IconCircleList"/>
    <dgm:cxn modelId="{5387D1AD-F151-4503-868A-2789BB6518EC}" type="presParOf" srcId="{3C79C42A-B68B-427A-9E4D-77A4AFAC8467}" destId="{5ADDCB24-BA72-4029-A04E-CDC396B20599}" srcOrd="0" destOrd="0" presId="urn:microsoft.com/office/officeart/2018/2/layout/IconCircleList"/>
    <dgm:cxn modelId="{65C9E873-FC22-4723-8D0E-BC6D95A98FC8}" type="presParOf" srcId="{3C79C42A-B68B-427A-9E4D-77A4AFAC8467}" destId="{8CF0E16C-29CF-45CE-BB8C-614997AA0F01}" srcOrd="1" destOrd="0" presId="urn:microsoft.com/office/officeart/2018/2/layout/IconCircleList"/>
    <dgm:cxn modelId="{E96A7FBB-C718-4B60-895B-3DB9E8CDF137}" type="presParOf" srcId="{3C79C42A-B68B-427A-9E4D-77A4AFAC8467}" destId="{EFC2B911-285E-40B4-831D-2FBEC5EDCC85}" srcOrd="2" destOrd="0" presId="urn:microsoft.com/office/officeart/2018/2/layout/IconCircleList"/>
    <dgm:cxn modelId="{C34C5857-EF4F-4760-89E2-66C4A79A01B2}" type="presParOf" srcId="{3C79C42A-B68B-427A-9E4D-77A4AFAC8467}" destId="{84D1A7CA-1721-43E9-8869-144554C25AF0}" srcOrd="3" destOrd="0" presId="urn:microsoft.com/office/officeart/2018/2/layout/IconCircleList"/>
    <dgm:cxn modelId="{83D99432-1FE4-40D7-A51D-34E5B1284A05}" type="presParOf" srcId="{B716A28B-0A8F-4EDA-855D-AF31DF1CB73A}" destId="{B166A122-583E-4195-A9EF-10A6363E2C43}" srcOrd="3" destOrd="0" presId="urn:microsoft.com/office/officeart/2018/2/layout/IconCircleList"/>
    <dgm:cxn modelId="{4920B301-56F4-4DDA-AB01-BFF51501DCF1}" type="presParOf" srcId="{B716A28B-0A8F-4EDA-855D-AF31DF1CB73A}" destId="{8FBC180D-D0EB-4642-9DA4-C6FB8EF15B49}" srcOrd="4" destOrd="0" presId="urn:microsoft.com/office/officeart/2018/2/layout/IconCircleList"/>
    <dgm:cxn modelId="{7A247060-5A68-4AE7-A8CC-FCF05D0AA93A}" type="presParOf" srcId="{8FBC180D-D0EB-4642-9DA4-C6FB8EF15B49}" destId="{326DE5B3-2FAE-4326-A889-D560F09435FB}" srcOrd="0" destOrd="0" presId="urn:microsoft.com/office/officeart/2018/2/layout/IconCircleList"/>
    <dgm:cxn modelId="{750A732C-D2E1-47D0-82A6-A91F8FB601B1}" type="presParOf" srcId="{8FBC180D-D0EB-4642-9DA4-C6FB8EF15B49}" destId="{EFA1B72C-BFC1-48C5-A210-2247A51DA243}" srcOrd="1" destOrd="0" presId="urn:microsoft.com/office/officeart/2018/2/layout/IconCircleList"/>
    <dgm:cxn modelId="{750988F0-05D2-4B69-8A6D-976DC6C8D81A}" type="presParOf" srcId="{8FBC180D-D0EB-4642-9DA4-C6FB8EF15B49}" destId="{C3AE4CC4-1B18-4FA0-9408-C26DEDBBEE55}" srcOrd="2" destOrd="0" presId="urn:microsoft.com/office/officeart/2018/2/layout/IconCircleList"/>
    <dgm:cxn modelId="{2172E684-7C80-4E0F-84FE-C92AB2ECF1CE}" type="presParOf" srcId="{8FBC180D-D0EB-4642-9DA4-C6FB8EF15B49}" destId="{90EB503C-7226-486D-BA56-A94F8600783C}" srcOrd="3" destOrd="0" presId="urn:microsoft.com/office/officeart/2018/2/layout/IconCircleList"/>
    <dgm:cxn modelId="{FD298F96-6EE7-42AB-9F15-1604418DF71B}" type="presParOf" srcId="{B716A28B-0A8F-4EDA-855D-AF31DF1CB73A}" destId="{59AE92C5-5679-4BA4-980F-EC42072DE5AC}" srcOrd="5" destOrd="0" presId="urn:microsoft.com/office/officeart/2018/2/layout/IconCircleList"/>
    <dgm:cxn modelId="{DDB3DB89-7252-4A87-8899-37DAB1E415DB}" type="presParOf" srcId="{B716A28B-0A8F-4EDA-855D-AF31DF1CB73A}" destId="{517B1CDC-07E1-4F94-BEF1-AA704CA439B8}" srcOrd="6" destOrd="0" presId="urn:microsoft.com/office/officeart/2018/2/layout/IconCircleList"/>
    <dgm:cxn modelId="{B1E4016A-E472-4306-83E6-CD80059F4E86}" type="presParOf" srcId="{517B1CDC-07E1-4F94-BEF1-AA704CA439B8}" destId="{B609047E-E510-4F8B-A4D0-010759DF5FEA}" srcOrd="0" destOrd="0" presId="urn:microsoft.com/office/officeart/2018/2/layout/IconCircleList"/>
    <dgm:cxn modelId="{7446CB29-3550-4F9B-99DF-4612FB424863}" type="presParOf" srcId="{517B1CDC-07E1-4F94-BEF1-AA704CA439B8}" destId="{3D279E61-E5AC-4C8C-A899-31176DA730C2}" srcOrd="1" destOrd="0" presId="urn:microsoft.com/office/officeart/2018/2/layout/IconCircleList"/>
    <dgm:cxn modelId="{FE5CB8A7-565A-45B0-A6ED-5B3FB3B71F49}" type="presParOf" srcId="{517B1CDC-07E1-4F94-BEF1-AA704CA439B8}" destId="{97F6BB47-C7C9-43FA-939B-2F7344D0DD99}" srcOrd="2" destOrd="0" presId="urn:microsoft.com/office/officeart/2018/2/layout/IconCircleList"/>
    <dgm:cxn modelId="{A31C047B-1154-4096-A05F-FF01835ABA8A}" type="presParOf" srcId="{517B1CDC-07E1-4F94-BEF1-AA704CA439B8}" destId="{DA54F756-3426-4CE5-8437-C9E3E8E31DA2}" srcOrd="3" destOrd="0" presId="urn:microsoft.com/office/officeart/2018/2/layout/IconCircleList"/>
    <dgm:cxn modelId="{AD4318DE-A8C3-4844-AB63-7628B1556FF4}" type="presParOf" srcId="{B716A28B-0A8F-4EDA-855D-AF31DF1CB73A}" destId="{2E65F070-7E60-4095-8D82-9F9C30FFFA01}" srcOrd="7" destOrd="0" presId="urn:microsoft.com/office/officeart/2018/2/layout/IconCircleList"/>
    <dgm:cxn modelId="{36F14506-AC25-413C-A701-8EF470AD2D9D}" type="presParOf" srcId="{B716A28B-0A8F-4EDA-855D-AF31DF1CB73A}" destId="{EAE701EC-CDDC-4028-BC6F-E6FD16753913}" srcOrd="8" destOrd="0" presId="urn:microsoft.com/office/officeart/2018/2/layout/IconCircleList"/>
    <dgm:cxn modelId="{7DEBF64E-7B07-4CC5-90CC-2041EC56AB64}" type="presParOf" srcId="{EAE701EC-CDDC-4028-BC6F-E6FD16753913}" destId="{4434D694-B468-4894-A308-D80A14EE7B67}" srcOrd="0" destOrd="0" presId="urn:microsoft.com/office/officeart/2018/2/layout/IconCircleList"/>
    <dgm:cxn modelId="{99B35CFB-266D-44D1-BE78-C2C11F34EDCB}" type="presParOf" srcId="{EAE701EC-CDDC-4028-BC6F-E6FD16753913}" destId="{2FE574D6-159B-4AF6-9FBE-2976E985A632}" srcOrd="1" destOrd="0" presId="urn:microsoft.com/office/officeart/2018/2/layout/IconCircleList"/>
    <dgm:cxn modelId="{98953268-3890-42FF-9A10-3DB02B023FCD}" type="presParOf" srcId="{EAE701EC-CDDC-4028-BC6F-E6FD16753913}" destId="{CE233665-1D5B-441B-93C6-4D8A1BA5403E}" srcOrd="2" destOrd="0" presId="urn:microsoft.com/office/officeart/2018/2/layout/IconCircleList"/>
    <dgm:cxn modelId="{EC1C2AF2-0C54-4E8D-BC08-69961570B766}" type="presParOf" srcId="{EAE701EC-CDDC-4028-BC6F-E6FD16753913}" destId="{04018F30-9589-49B4-BD23-60164E88000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3814-B5AC-424D-8509-4B45EE61B349}">
      <dsp:nvSpPr>
        <dsp:cNvPr id="0" name=""/>
        <dsp:cNvSpPr/>
      </dsp:nvSpPr>
      <dsp:spPr>
        <a:xfrm>
          <a:off x="358356" y="35697"/>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A0FC7-C4C9-4BAC-997C-0961C62BD0A1}">
      <dsp:nvSpPr>
        <dsp:cNvPr id="0" name=""/>
        <dsp:cNvSpPr/>
      </dsp:nvSpPr>
      <dsp:spPr>
        <a:xfrm>
          <a:off x="516589" y="193930"/>
          <a:ext cx="437023" cy="437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BB9C9-F903-4549-80B0-9BF938BE7FF6}">
      <dsp:nvSpPr>
        <dsp:cNvPr id="0" name=""/>
        <dsp:cNvSpPr/>
      </dsp:nvSpPr>
      <dsp:spPr>
        <a:xfrm>
          <a:off x="1273307" y="35697"/>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Please ensure that Bluetooth is turned on and that location services are enabled.</a:t>
          </a:r>
          <a:endParaRPr lang="en-US" sz="1100" kern="1200" dirty="0">
            <a:solidFill>
              <a:srgbClr val="002060"/>
            </a:solidFill>
          </a:endParaRPr>
        </a:p>
      </dsp:txBody>
      <dsp:txXfrm>
        <a:off x="1273307" y="35697"/>
        <a:ext cx="1776080" cy="753488"/>
      </dsp:txXfrm>
    </dsp:sp>
    <dsp:sp modelId="{5ADDCB24-BA72-4029-A04E-CDC396B20599}">
      <dsp:nvSpPr>
        <dsp:cNvPr id="0" name=""/>
        <dsp:cNvSpPr/>
      </dsp:nvSpPr>
      <dsp:spPr>
        <a:xfrm>
          <a:off x="3358855" y="35697"/>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0E16C-29CF-45CE-BB8C-614997AA0F01}">
      <dsp:nvSpPr>
        <dsp:cNvPr id="0" name=""/>
        <dsp:cNvSpPr/>
      </dsp:nvSpPr>
      <dsp:spPr>
        <a:xfrm>
          <a:off x="3517088" y="193930"/>
          <a:ext cx="437023" cy="437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1A7CA-1721-43E9-8869-144554C25AF0}">
      <dsp:nvSpPr>
        <dsp:cNvPr id="0" name=""/>
        <dsp:cNvSpPr/>
      </dsp:nvSpPr>
      <dsp:spPr>
        <a:xfrm>
          <a:off x="4273806" y="35697"/>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To log in, the application needs an active internet connection.</a:t>
          </a:r>
          <a:endParaRPr lang="en-US" sz="1100" kern="1200" dirty="0">
            <a:solidFill>
              <a:srgbClr val="002060"/>
            </a:solidFill>
          </a:endParaRPr>
        </a:p>
      </dsp:txBody>
      <dsp:txXfrm>
        <a:off x="4273806" y="35697"/>
        <a:ext cx="1776080" cy="753488"/>
      </dsp:txXfrm>
    </dsp:sp>
    <dsp:sp modelId="{326DE5B3-2FAE-4326-A889-D560F09435FB}">
      <dsp:nvSpPr>
        <dsp:cNvPr id="0" name=""/>
        <dsp:cNvSpPr/>
      </dsp:nvSpPr>
      <dsp:spPr>
        <a:xfrm>
          <a:off x="358356" y="1389816"/>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1B72C-BFC1-48C5-A210-2247A51DA243}">
      <dsp:nvSpPr>
        <dsp:cNvPr id="0" name=""/>
        <dsp:cNvSpPr/>
      </dsp:nvSpPr>
      <dsp:spPr>
        <a:xfrm>
          <a:off x="516589" y="1548049"/>
          <a:ext cx="437023" cy="437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B503C-7226-486D-BA56-A94F8600783C}">
      <dsp:nvSpPr>
        <dsp:cNvPr id="0" name=""/>
        <dsp:cNvSpPr/>
      </dsp:nvSpPr>
      <dsp:spPr>
        <a:xfrm>
          <a:off x="1273307" y="1389816"/>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After logging in initially, the application can be used in offline mode as long as the same username and password used for the online login are used.</a:t>
          </a:r>
          <a:endParaRPr lang="en-US" sz="1100" kern="1200" dirty="0">
            <a:solidFill>
              <a:srgbClr val="002060"/>
            </a:solidFill>
          </a:endParaRPr>
        </a:p>
      </dsp:txBody>
      <dsp:txXfrm>
        <a:off x="1273307" y="1389816"/>
        <a:ext cx="1776080" cy="753488"/>
      </dsp:txXfrm>
    </dsp:sp>
    <dsp:sp modelId="{B609047E-E510-4F8B-A4D0-010759DF5FEA}">
      <dsp:nvSpPr>
        <dsp:cNvPr id="0" name=""/>
        <dsp:cNvSpPr/>
      </dsp:nvSpPr>
      <dsp:spPr>
        <a:xfrm>
          <a:off x="3358855" y="1389816"/>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79E61-E5AC-4C8C-A899-31176DA730C2}">
      <dsp:nvSpPr>
        <dsp:cNvPr id="0" name=""/>
        <dsp:cNvSpPr/>
      </dsp:nvSpPr>
      <dsp:spPr>
        <a:xfrm>
          <a:off x="3517088" y="1548049"/>
          <a:ext cx="437023" cy="437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4F756-3426-4CE5-8437-C9E3E8E31DA2}">
      <dsp:nvSpPr>
        <dsp:cNvPr id="0" name=""/>
        <dsp:cNvSpPr/>
      </dsp:nvSpPr>
      <dsp:spPr>
        <a:xfrm>
          <a:off x="4273806" y="1389816"/>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Devices must have at least 4GB of RAM and Bluetooth version 4.2 or higher.</a:t>
          </a:r>
          <a:endParaRPr lang="en-US" sz="1100" kern="1200" dirty="0">
            <a:solidFill>
              <a:srgbClr val="002060"/>
            </a:solidFill>
          </a:endParaRPr>
        </a:p>
      </dsp:txBody>
      <dsp:txXfrm>
        <a:off x="4273806" y="1389816"/>
        <a:ext cx="1776080" cy="753488"/>
      </dsp:txXfrm>
    </dsp:sp>
    <dsp:sp modelId="{4434D694-B468-4894-A308-D80A14EE7B67}">
      <dsp:nvSpPr>
        <dsp:cNvPr id="0" name=""/>
        <dsp:cNvSpPr/>
      </dsp:nvSpPr>
      <dsp:spPr>
        <a:xfrm>
          <a:off x="358356" y="2743935"/>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574D6-159B-4AF6-9FBE-2976E985A632}">
      <dsp:nvSpPr>
        <dsp:cNvPr id="0" name=""/>
        <dsp:cNvSpPr/>
      </dsp:nvSpPr>
      <dsp:spPr>
        <a:xfrm>
          <a:off x="516589" y="2902168"/>
          <a:ext cx="437023" cy="4370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18F30-9589-49B4-BD23-60164E88000D}">
      <dsp:nvSpPr>
        <dsp:cNvPr id="0" name=""/>
        <dsp:cNvSpPr/>
      </dsp:nvSpPr>
      <dsp:spPr>
        <a:xfrm>
          <a:off x="1273307" y="2743935"/>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The minimum required operating system version is 9.0 or above.</a:t>
          </a:r>
          <a:endParaRPr lang="en-US" sz="1100" kern="1200" dirty="0">
            <a:solidFill>
              <a:srgbClr val="002060"/>
            </a:solidFill>
          </a:endParaRPr>
        </a:p>
      </dsp:txBody>
      <dsp:txXfrm>
        <a:off x="1273307" y="2743935"/>
        <a:ext cx="1776080" cy="75348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392844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373908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418314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50759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252319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231829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42730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185166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41359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19</a:t>
            </a:fld>
            <a:endParaRPr lang="en-US" dirty="0"/>
          </a:p>
        </p:txBody>
      </p:sp>
    </p:spTree>
    <p:extLst>
      <p:ext uri="{BB962C8B-B14F-4D97-AF65-F5344CB8AC3E}">
        <p14:creationId xmlns:p14="http://schemas.microsoft.com/office/powerpoint/2010/main" val="53774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20</a:t>
            </a:fld>
            <a:endParaRPr lang="en-US" dirty="0"/>
          </a:p>
        </p:txBody>
      </p:sp>
    </p:spTree>
    <p:extLst>
      <p:ext uri="{BB962C8B-B14F-4D97-AF65-F5344CB8AC3E}">
        <p14:creationId xmlns:p14="http://schemas.microsoft.com/office/powerpoint/2010/main" val="82972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331185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21</a:t>
            </a:fld>
            <a:endParaRPr lang="en-US" dirty="0"/>
          </a:p>
        </p:txBody>
      </p:sp>
    </p:spTree>
    <p:extLst>
      <p:ext uri="{BB962C8B-B14F-4D97-AF65-F5344CB8AC3E}">
        <p14:creationId xmlns:p14="http://schemas.microsoft.com/office/powerpoint/2010/main" val="3275891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22</a:t>
            </a:fld>
            <a:endParaRPr lang="en-US" dirty="0"/>
          </a:p>
        </p:txBody>
      </p:sp>
    </p:spTree>
    <p:extLst>
      <p:ext uri="{BB962C8B-B14F-4D97-AF65-F5344CB8AC3E}">
        <p14:creationId xmlns:p14="http://schemas.microsoft.com/office/powerpoint/2010/main" val="199509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23</a:t>
            </a:fld>
            <a:endParaRPr lang="en-US" dirty="0"/>
          </a:p>
        </p:txBody>
      </p:sp>
    </p:spTree>
    <p:extLst>
      <p:ext uri="{BB962C8B-B14F-4D97-AF65-F5344CB8AC3E}">
        <p14:creationId xmlns:p14="http://schemas.microsoft.com/office/powerpoint/2010/main" val="289300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182143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323827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192815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24460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239411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359680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122284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3/7/2024</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3/7/2024</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10046" y="-10952"/>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rmAutofit/>
          </a:bodyPr>
          <a:lstStyle/>
          <a:p>
            <a:pPr algn="l"/>
            <a:r>
              <a:rPr lang="en-US" sz="4800" b="1" dirty="0">
                <a:solidFill>
                  <a:schemeClr val="tx1">
                    <a:lumMod val="85000"/>
                    <a:lumOff val="15000"/>
                  </a:schemeClr>
                </a:solidFill>
                <a:latin typeface="Avenir Black" panose="02000503020000020003" pitchFamily="2" charset="0"/>
              </a:rPr>
              <a:t>FACTORY ASSOCIATION</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Application Guide</a:t>
            </a:r>
          </a:p>
          <a:p>
            <a:pPr algn="l"/>
            <a:r>
              <a:rPr lang="en-US" sz="2000" dirty="0">
                <a:solidFill>
                  <a:schemeClr val="tx2"/>
                </a:solidFill>
                <a:latin typeface="Avenir Book" panose="02000503020000020003" pitchFamily="2" charset="0"/>
              </a:rPr>
              <a:t>Dec 2023</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41097"/>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CHOOSE BATCH SIZE</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FA0F2D2-6F00-D00C-6EA5-CA16C87CF14F}"/>
              </a:ext>
            </a:extLst>
          </p:cNvPr>
          <p:cNvSpPr txBox="1"/>
          <p:nvPr/>
        </p:nvSpPr>
        <p:spPr>
          <a:xfrm>
            <a:off x="4763729" y="3075057"/>
            <a:ext cx="6428437" cy="101566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Once the client selection is done, the user must choose the pool batch size to initiate device association for that client.</a:t>
            </a:r>
          </a:p>
        </p:txBody>
      </p:sp>
      <p:pic>
        <p:nvPicPr>
          <p:cNvPr id="4" name="Picture 3">
            <a:extLst>
              <a:ext uri="{FF2B5EF4-FFF2-40B4-BE49-F238E27FC236}">
                <a16:creationId xmlns:a16="http://schemas.microsoft.com/office/drawing/2014/main" id="{79032557-2955-9211-05FF-723E5929A042}"/>
              </a:ext>
            </a:extLst>
          </p:cNvPr>
          <p:cNvPicPr>
            <a:picLocks/>
          </p:cNvPicPr>
          <p:nvPr/>
        </p:nvPicPr>
        <p:blipFill>
          <a:blip r:embed="rId4"/>
          <a:srcRect/>
          <a:stretch/>
        </p:blipFill>
        <p:spPr>
          <a:xfrm>
            <a:off x="1077327" y="1284765"/>
            <a:ext cx="2030340" cy="4507097"/>
          </a:xfrm>
          <a:prstGeom prst="rect">
            <a:avLst/>
          </a:prstGeom>
          <a:ln w="19050">
            <a:solidFill>
              <a:srgbClr val="002060"/>
            </a:solidFill>
          </a:ln>
        </p:spPr>
      </p:pic>
    </p:spTree>
    <p:extLst>
      <p:ext uri="{BB962C8B-B14F-4D97-AF65-F5344CB8AC3E}">
        <p14:creationId xmlns:p14="http://schemas.microsoft.com/office/powerpoint/2010/main" val="136587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SELECT THE MANUFACTURE</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FA0F2D2-6F00-D00C-6EA5-CA16C87CF14F}"/>
              </a:ext>
            </a:extLst>
          </p:cNvPr>
          <p:cNvSpPr txBox="1"/>
          <p:nvPr/>
        </p:nvSpPr>
        <p:spPr>
          <a:xfrm>
            <a:off x="4695635" y="2118801"/>
            <a:ext cx="6428437" cy="221919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Users must choose the cooler manufacturer as per the smart device type.</a:t>
            </a:r>
          </a:p>
          <a:p>
            <a:pPr marL="285750" indent="-285750" algn="just">
              <a:lnSpc>
                <a:spcPct val="100000"/>
              </a:lnSpc>
              <a:buFont typeface="Wingdings" panose="05000000000000000000" pitchFamily="2" charset="2"/>
              <a:buChar char="§"/>
            </a:pPr>
            <a:endParaRPr lang="en-US" sz="2000" b="0" dirty="0"/>
          </a:p>
          <a:p>
            <a:pPr marL="800100" lvl="1" indent="-342900" algn="just">
              <a:lnSpc>
                <a:spcPct val="150000"/>
              </a:lnSpc>
              <a:buFont typeface="Wingdings" panose="05000000000000000000" pitchFamily="2" charset="2"/>
              <a:buChar char="ü"/>
            </a:pPr>
            <a:r>
              <a:rPr lang="en-US" b="0" dirty="0">
                <a:solidFill>
                  <a:schemeClr val="bg1"/>
                </a:solidFill>
              </a:rPr>
              <a:t>	For VISION IOT Devices Select Vision IOT.</a:t>
            </a:r>
          </a:p>
          <a:p>
            <a:pPr marL="800100" lvl="1" indent="-342900" algn="just">
              <a:lnSpc>
                <a:spcPct val="150000"/>
              </a:lnSpc>
              <a:buFont typeface="Wingdings" panose="05000000000000000000" pitchFamily="2" charset="2"/>
              <a:buChar char="ü"/>
            </a:pPr>
            <a:r>
              <a:rPr lang="en-US" b="0" dirty="0">
                <a:solidFill>
                  <a:schemeClr val="bg1"/>
                </a:solidFill>
              </a:rPr>
              <a:t>	For Sollatek Devices Select Sollatek.</a:t>
            </a:r>
          </a:p>
          <a:p>
            <a:pPr marL="800100" lvl="1" indent="-342900" algn="just">
              <a:lnSpc>
                <a:spcPct val="150000"/>
              </a:lnSpc>
              <a:buFont typeface="Wingdings" panose="05000000000000000000" pitchFamily="2" charset="2"/>
              <a:buChar char="ü"/>
            </a:pPr>
            <a:r>
              <a:rPr lang="en-US" b="0" dirty="0">
                <a:solidFill>
                  <a:schemeClr val="bg1"/>
                </a:solidFill>
              </a:rPr>
              <a:t>	For Carel Devices Select Carel.</a:t>
            </a:r>
          </a:p>
        </p:txBody>
      </p:sp>
      <p:pic>
        <p:nvPicPr>
          <p:cNvPr id="4" name="Picture 3">
            <a:extLst>
              <a:ext uri="{FF2B5EF4-FFF2-40B4-BE49-F238E27FC236}">
                <a16:creationId xmlns:a16="http://schemas.microsoft.com/office/drawing/2014/main" id="{79032557-2955-9211-05FF-723E5929A042}"/>
              </a:ext>
            </a:extLst>
          </p:cNvPr>
          <p:cNvPicPr>
            <a:picLocks/>
          </p:cNvPicPr>
          <p:nvPr/>
        </p:nvPicPr>
        <p:blipFill>
          <a:blip r:embed="rId4"/>
          <a:srcRect/>
          <a:stretch/>
        </p:blipFill>
        <p:spPr>
          <a:xfrm>
            <a:off x="1077327" y="1284764"/>
            <a:ext cx="2030340" cy="4507099"/>
          </a:xfrm>
          <a:prstGeom prst="rect">
            <a:avLst/>
          </a:prstGeom>
          <a:ln w="19050">
            <a:solidFill>
              <a:srgbClr val="002060"/>
            </a:solidFill>
          </a:ln>
        </p:spPr>
      </p:pic>
    </p:spTree>
    <p:extLst>
      <p:ext uri="{BB962C8B-B14F-4D97-AF65-F5344CB8AC3E}">
        <p14:creationId xmlns:p14="http://schemas.microsoft.com/office/powerpoint/2010/main" val="4148310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7951"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SELECT SMART DEVICE TYPE</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extBox 4">
            <a:extLst>
              <a:ext uri="{FF2B5EF4-FFF2-40B4-BE49-F238E27FC236}">
                <a16:creationId xmlns:a16="http://schemas.microsoft.com/office/drawing/2014/main" id="{AAD542E4-7FB8-CFD6-C861-78963A6F3F77}"/>
              </a:ext>
            </a:extLst>
          </p:cNvPr>
          <p:cNvSpPr txBox="1"/>
          <p:nvPr/>
        </p:nvSpPr>
        <p:spPr>
          <a:xfrm>
            <a:off x="4757738" y="2385548"/>
            <a:ext cx="6367421" cy="280076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Select the Smart Device Type for which the user needs to do association. Association-supported smart device list showing in the display.</a:t>
            </a:r>
          </a:p>
          <a:p>
            <a:pPr marL="285750" indent="-285750" algn="just">
              <a:lnSpc>
                <a:spcPct val="100000"/>
              </a:lnSpc>
              <a:buFont typeface="Wingdings" panose="05000000000000000000" pitchFamily="2" charset="2"/>
              <a:buChar char="§"/>
            </a:pPr>
            <a:endParaRPr lang="en-US" sz="2000" b="0" dirty="0"/>
          </a:p>
          <a:p>
            <a:pPr marL="285750" indent="-285750" algn="just">
              <a:lnSpc>
                <a:spcPct val="100000"/>
              </a:lnSpc>
              <a:buFont typeface="Wingdings" panose="05000000000000000000" pitchFamily="2" charset="2"/>
              <a:buChar char="§"/>
            </a:pPr>
            <a:r>
              <a:rPr lang="en-US" sz="2000" b="0" dirty="0"/>
              <a:t>Users must choose here smart device type from the list for which users want to do association. </a:t>
            </a:r>
          </a:p>
          <a:p>
            <a:pPr marL="285750" indent="-285750" algn="just">
              <a:lnSpc>
                <a:spcPct val="100000"/>
              </a:lnSpc>
              <a:buFont typeface="Wingdings" panose="05000000000000000000" pitchFamily="2" charset="2"/>
              <a:buChar char="§"/>
            </a:pPr>
            <a:endParaRPr lang="en-US" sz="2000" b="0" dirty="0"/>
          </a:p>
          <a:p>
            <a:pPr marL="742950" lvl="1" indent="-285750" algn="just">
              <a:buFont typeface="Wingdings" panose="05000000000000000000" pitchFamily="2" charset="2"/>
              <a:buChar char="Ø"/>
            </a:pPr>
            <a:r>
              <a:rPr lang="en-US" b="0" dirty="0">
                <a:solidFill>
                  <a:schemeClr val="bg1"/>
                </a:solidFill>
              </a:rPr>
              <a:t>If a SmartTag5GV3 will be associated, please choose </a:t>
            </a:r>
            <a:r>
              <a:rPr lang="en-US" dirty="0">
                <a:solidFill>
                  <a:schemeClr val="bg1"/>
                </a:solidFill>
              </a:rPr>
              <a:t>SMART TAG5GV3 </a:t>
            </a:r>
            <a:r>
              <a:rPr lang="en-US" b="0" dirty="0">
                <a:solidFill>
                  <a:schemeClr val="bg1"/>
                </a:solidFill>
              </a:rPr>
              <a:t>and click on the START button.</a:t>
            </a:r>
          </a:p>
        </p:txBody>
      </p:sp>
      <p:pic>
        <p:nvPicPr>
          <p:cNvPr id="6" name="Picture 5">
            <a:extLst>
              <a:ext uri="{FF2B5EF4-FFF2-40B4-BE49-F238E27FC236}">
                <a16:creationId xmlns:a16="http://schemas.microsoft.com/office/drawing/2014/main" id="{A4A9F9DE-547B-4322-34E7-FF0DECB1DD64}"/>
              </a:ext>
            </a:extLst>
          </p:cNvPr>
          <p:cNvPicPr>
            <a:picLocks/>
          </p:cNvPicPr>
          <p:nvPr/>
        </p:nvPicPr>
        <p:blipFill>
          <a:blip r:embed="rId4"/>
          <a:srcRect/>
          <a:stretch/>
        </p:blipFill>
        <p:spPr>
          <a:xfrm>
            <a:off x="1184120" y="1200170"/>
            <a:ext cx="2081880" cy="4621510"/>
          </a:xfrm>
          <a:prstGeom prst="rect">
            <a:avLst/>
          </a:prstGeom>
          <a:ln w="19050">
            <a:solidFill>
              <a:srgbClr val="002060"/>
            </a:solidFill>
          </a:ln>
        </p:spPr>
      </p:pic>
    </p:spTree>
    <p:extLst>
      <p:ext uri="{BB962C8B-B14F-4D97-AF65-F5344CB8AC3E}">
        <p14:creationId xmlns:p14="http://schemas.microsoft.com/office/powerpoint/2010/main" val="342763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SCAN COOLER SN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5A2EE84-F1EC-EB93-05A8-3059EDD482FF}"/>
              </a:ext>
            </a:extLst>
          </p:cNvPr>
          <p:cNvSpPr txBox="1"/>
          <p:nvPr/>
        </p:nvSpPr>
        <p:spPr>
          <a:xfrm>
            <a:off x="6776775" y="2641211"/>
            <a:ext cx="4818564" cy="120032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sz="1800" b="0" dirty="0"/>
              <a:t>Tap on SCAN BARCODE and scan the barcode of the cooler. Cooler Serial Numbers could also be entered manually by taping on “ENTER MANUALLY BARCODE”.</a:t>
            </a:r>
          </a:p>
        </p:txBody>
      </p:sp>
      <p:pic>
        <p:nvPicPr>
          <p:cNvPr id="4" name="Picture 3">
            <a:extLst>
              <a:ext uri="{FF2B5EF4-FFF2-40B4-BE49-F238E27FC236}">
                <a16:creationId xmlns:a16="http://schemas.microsoft.com/office/drawing/2014/main" id="{173005B6-4AD7-CBC0-49E5-DBD15DFD0E12}"/>
              </a:ext>
            </a:extLst>
          </p:cNvPr>
          <p:cNvPicPr>
            <a:picLocks/>
          </p:cNvPicPr>
          <p:nvPr/>
        </p:nvPicPr>
        <p:blipFill>
          <a:blip r:embed="rId4"/>
          <a:srcRect/>
          <a:stretch/>
        </p:blipFill>
        <p:spPr>
          <a:xfrm>
            <a:off x="811821" y="1200171"/>
            <a:ext cx="2110595" cy="4685254"/>
          </a:xfrm>
          <a:prstGeom prst="rect">
            <a:avLst/>
          </a:prstGeom>
          <a:ln w="19050">
            <a:solidFill>
              <a:srgbClr val="002060"/>
            </a:solidFill>
          </a:ln>
        </p:spPr>
      </p:pic>
      <p:pic>
        <p:nvPicPr>
          <p:cNvPr id="5" name="Picture 4">
            <a:extLst>
              <a:ext uri="{FF2B5EF4-FFF2-40B4-BE49-F238E27FC236}">
                <a16:creationId xmlns:a16="http://schemas.microsoft.com/office/drawing/2014/main" id="{35E1200E-25F8-F1C8-7DA3-10E868B801C5}"/>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567029" y="2361916"/>
            <a:ext cx="4685252" cy="2361761"/>
          </a:xfrm>
          <a:prstGeom prst="rect">
            <a:avLst/>
          </a:prstGeom>
          <a:ln w="19050">
            <a:solidFill>
              <a:srgbClr val="002060"/>
            </a:solidFill>
          </a:ln>
        </p:spPr>
      </p:pic>
    </p:spTree>
    <p:extLst>
      <p:ext uri="{BB962C8B-B14F-4D97-AF65-F5344CB8AC3E}">
        <p14:creationId xmlns:p14="http://schemas.microsoft.com/office/powerpoint/2010/main" val="54942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fr-FR" sz="3200" b="1" dirty="0">
                <a:solidFill>
                  <a:srgbClr val="002060"/>
                </a:solidFill>
                <a:latin typeface="Avenir Black" panose="02000503020000020003" pitchFamily="2" charset="0"/>
              </a:rPr>
              <a:t>ASSOCIATION – SCAN SMART DEVICE SN</a:t>
            </a:r>
            <a:endParaRPr lang="en-US" sz="3200" b="1" dirty="0">
              <a:solidFill>
                <a:srgbClr val="002060"/>
              </a:solidFill>
              <a:latin typeface="Avenir Black" panose="02000503020000020003" pitchFamily="2" charset="0"/>
            </a:endParaRP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B8C8C9BB-497D-8C81-D42D-8D7E43CDF553}"/>
              </a:ext>
            </a:extLst>
          </p:cNvPr>
          <p:cNvSpPr txBox="1"/>
          <p:nvPr/>
        </p:nvSpPr>
        <p:spPr>
          <a:xfrm>
            <a:off x="6685335" y="2794505"/>
            <a:ext cx="4597522" cy="138499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b="0" dirty="0"/>
              <a:t>After the barcode of the cooler is successfully scanned open and close the door of the cooler to wake up the SmartTag and tap again on SCAN BARCODE for Smart Device Serial and scan the barcode of the SmartTag. Smart Device Serial Number could also be entered manually by taping on “ENTER MANUALLY BARCODE”.</a:t>
            </a:r>
          </a:p>
        </p:txBody>
      </p:sp>
      <p:pic>
        <p:nvPicPr>
          <p:cNvPr id="4" name="Picture 3">
            <a:extLst>
              <a:ext uri="{FF2B5EF4-FFF2-40B4-BE49-F238E27FC236}">
                <a16:creationId xmlns:a16="http://schemas.microsoft.com/office/drawing/2014/main" id="{A1E00E30-DEFC-B732-15F2-80B154E34CED}"/>
              </a:ext>
            </a:extLst>
          </p:cNvPr>
          <p:cNvPicPr>
            <a:picLocks/>
          </p:cNvPicPr>
          <p:nvPr/>
        </p:nvPicPr>
        <p:blipFill>
          <a:blip r:embed="rId4"/>
          <a:srcRect/>
          <a:stretch/>
        </p:blipFill>
        <p:spPr>
          <a:xfrm>
            <a:off x="851063" y="967003"/>
            <a:ext cx="2270400" cy="5040000"/>
          </a:xfrm>
          <a:prstGeom prst="rect">
            <a:avLst/>
          </a:prstGeom>
          <a:ln w="19050">
            <a:solidFill>
              <a:srgbClr val="002060"/>
            </a:solidFill>
          </a:ln>
        </p:spPr>
      </p:pic>
      <p:pic>
        <p:nvPicPr>
          <p:cNvPr id="5" name="Picture 4">
            <a:extLst>
              <a:ext uri="{FF2B5EF4-FFF2-40B4-BE49-F238E27FC236}">
                <a16:creationId xmlns:a16="http://schemas.microsoft.com/office/drawing/2014/main" id="{2E4214EA-D2D4-9245-85AE-C0C74ADD851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955399" y="967003"/>
            <a:ext cx="2270400" cy="5040000"/>
          </a:xfrm>
          <a:prstGeom prst="rect">
            <a:avLst/>
          </a:prstGeom>
          <a:ln w="19050">
            <a:solidFill>
              <a:srgbClr val="002060"/>
            </a:solidFill>
          </a:ln>
        </p:spPr>
      </p:pic>
    </p:spTree>
    <p:extLst>
      <p:ext uri="{BB962C8B-B14F-4D97-AF65-F5344CB8AC3E}">
        <p14:creationId xmlns:p14="http://schemas.microsoft.com/office/powerpoint/2010/main" val="402980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Autofit/>
          </a:bodyPr>
          <a:lstStyle/>
          <a:p>
            <a:r>
              <a:rPr lang="en-US" sz="3200" b="1" dirty="0">
                <a:solidFill>
                  <a:srgbClr val="002060"/>
                </a:solidFill>
                <a:latin typeface="Avenir Black" panose="02000503020000020003" pitchFamily="2" charset="0"/>
              </a:rPr>
              <a:t>ASSOCIATION – SMART DEVICE CONFIGURATION SETTING UP</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BEF996F7-51C3-99CA-2297-019861C6EB0A}"/>
              </a:ext>
            </a:extLst>
          </p:cNvPr>
          <p:cNvPicPr>
            <a:picLocks/>
          </p:cNvPicPr>
          <p:nvPr/>
        </p:nvPicPr>
        <p:blipFill>
          <a:blip r:embed="rId4"/>
          <a:srcRect/>
          <a:stretch/>
        </p:blipFill>
        <p:spPr>
          <a:xfrm>
            <a:off x="872177" y="1958830"/>
            <a:ext cx="1825643" cy="4052696"/>
          </a:xfrm>
          <a:prstGeom prst="rect">
            <a:avLst/>
          </a:prstGeom>
          <a:ln w="19050">
            <a:solidFill>
              <a:srgbClr val="002060"/>
            </a:solidFill>
          </a:ln>
        </p:spPr>
      </p:pic>
      <p:pic>
        <p:nvPicPr>
          <p:cNvPr id="4" name="Picture 3">
            <a:extLst>
              <a:ext uri="{FF2B5EF4-FFF2-40B4-BE49-F238E27FC236}">
                <a16:creationId xmlns:a16="http://schemas.microsoft.com/office/drawing/2014/main" id="{CA2069D7-708E-FD40-A9B8-CF5CE91F6E52}"/>
              </a:ext>
            </a:extLst>
          </p:cNvPr>
          <p:cNvPicPr>
            <a:picLocks/>
          </p:cNvPicPr>
          <p:nvPr/>
        </p:nvPicPr>
        <p:blipFill>
          <a:blip r:embed="rId5"/>
          <a:srcRect/>
          <a:stretch/>
        </p:blipFill>
        <p:spPr>
          <a:xfrm>
            <a:off x="3684635" y="1958830"/>
            <a:ext cx="1825643" cy="4052696"/>
          </a:xfrm>
          <a:prstGeom prst="rect">
            <a:avLst/>
          </a:prstGeom>
          <a:ln w="19050">
            <a:solidFill>
              <a:srgbClr val="002060"/>
            </a:solidFill>
          </a:ln>
        </p:spPr>
      </p:pic>
      <p:sp>
        <p:nvSpPr>
          <p:cNvPr id="5" name="TextBox 4">
            <a:extLst>
              <a:ext uri="{FF2B5EF4-FFF2-40B4-BE49-F238E27FC236}">
                <a16:creationId xmlns:a16="http://schemas.microsoft.com/office/drawing/2014/main" id="{D3E05036-4EDF-9AD3-1158-5870C6F34016}"/>
              </a:ext>
            </a:extLst>
          </p:cNvPr>
          <p:cNvSpPr txBox="1"/>
          <p:nvPr/>
        </p:nvSpPr>
        <p:spPr>
          <a:xfrm>
            <a:off x="368712" y="846474"/>
            <a:ext cx="11273519" cy="954107"/>
          </a:xfrm>
          <a:prstGeom prst="rect">
            <a:avLst/>
          </a:prstGeom>
          <a:noFill/>
        </p:spPr>
        <p:txBody>
          <a:bodyPr wrap="square">
            <a:spAutoFit/>
          </a:bodyPr>
          <a:lstStyle/>
          <a:p>
            <a:pPr algn="just">
              <a:lnSpc>
                <a:spcPct val="100000"/>
              </a:lnSpc>
            </a:pPr>
            <a:r>
              <a:rPr lang="en-US" sz="1400" b="0" dirty="0">
                <a:solidFill>
                  <a:srgbClr val="002060"/>
                </a:solidFill>
              </a:rPr>
              <a:t>After the SmartTag Serial Number is successfully scanned the following screen will be shown. It will initialize the association process and respectively show the SUCCESS message. </a:t>
            </a:r>
          </a:p>
          <a:p>
            <a:pPr algn="just">
              <a:lnSpc>
                <a:spcPct val="100000"/>
              </a:lnSpc>
            </a:pPr>
            <a:r>
              <a:rPr lang="en-US" sz="1400" b="0" dirty="0">
                <a:solidFill>
                  <a:srgbClr val="002060"/>
                </a:solidFill>
              </a:rPr>
              <a:t>If the Scanning Timer reaches 30 seconds open and close the door again, if this doesn’t help check if the SmartTag and the Magnet are installed correctly. The Cooler Serial Number and Smart Device Serial Number can be seen on the screen. </a:t>
            </a:r>
          </a:p>
        </p:txBody>
      </p:sp>
      <p:pic>
        <p:nvPicPr>
          <p:cNvPr id="6" name="Picture 5">
            <a:extLst>
              <a:ext uri="{FF2B5EF4-FFF2-40B4-BE49-F238E27FC236}">
                <a16:creationId xmlns:a16="http://schemas.microsoft.com/office/drawing/2014/main" id="{134D2258-E19D-A4DC-FCFB-6FCFBEE4F62C}"/>
              </a:ext>
            </a:extLst>
          </p:cNvPr>
          <p:cNvPicPr>
            <a:picLocks/>
          </p:cNvPicPr>
          <p:nvPr/>
        </p:nvPicPr>
        <p:blipFill>
          <a:blip r:embed="rId6"/>
          <a:srcRect/>
          <a:stretch/>
        </p:blipFill>
        <p:spPr>
          <a:xfrm>
            <a:off x="6564637" y="1958830"/>
            <a:ext cx="1825643" cy="4052696"/>
          </a:xfrm>
          <a:prstGeom prst="rect">
            <a:avLst/>
          </a:prstGeom>
          <a:ln w="19050">
            <a:solidFill>
              <a:srgbClr val="002060"/>
            </a:solidFill>
          </a:ln>
        </p:spPr>
      </p:pic>
      <p:pic>
        <p:nvPicPr>
          <p:cNvPr id="7" name="Picture 6">
            <a:extLst>
              <a:ext uri="{FF2B5EF4-FFF2-40B4-BE49-F238E27FC236}">
                <a16:creationId xmlns:a16="http://schemas.microsoft.com/office/drawing/2014/main" id="{EFEE6DBA-24E9-7728-89CE-3E2AB7879F39}"/>
              </a:ext>
            </a:extLst>
          </p:cNvPr>
          <p:cNvPicPr>
            <a:picLocks/>
          </p:cNvPicPr>
          <p:nvPr/>
        </p:nvPicPr>
        <p:blipFill>
          <a:blip r:embed="rId7"/>
          <a:srcRect/>
          <a:stretch/>
        </p:blipFill>
        <p:spPr>
          <a:xfrm>
            <a:off x="9444639" y="1958830"/>
            <a:ext cx="1825643" cy="4052696"/>
          </a:xfrm>
          <a:prstGeom prst="rect">
            <a:avLst/>
          </a:prstGeom>
          <a:ln w="19050">
            <a:solidFill>
              <a:srgbClr val="002060"/>
            </a:solidFill>
          </a:ln>
        </p:spPr>
      </p:pic>
    </p:spTree>
    <p:extLst>
      <p:ext uri="{BB962C8B-B14F-4D97-AF65-F5344CB8AC3E}">
        <p14:creationId xmlns:p14="http://schemas.microsoft.com/office/powerpoint/2010/main" val="252236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LOGS – UPLOAD ASSOCIATION DATA</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2298407" y="1738649"/>
            <a:ext cx="1914826" cy="4250671"/>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7738457" y="1738649"/>
            <a:ext cx="1914826" cy="4250671"/>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738505"/>
            <a:ext cx="11175466" cy="923330"/>
          </a:xfrm>
          <a:prstGeom prst="rect">
            <a:avLst/>
          </a:prstGeom>
          <a:noFill/>
        </p:spPr>
        <p:txBody>
          <a:bodyPr wrap="square">
            <a:spAutoFit/>
          </a:bodyPr>
          <a:lstStyle/>
          <a:p>
            <a:r>
              <a:rPr lang="en-US" dirty="0">
                <a:solidFill>
                  <a:srgbClr val="002060"/>
                </a:solidFill>
              </a:rPr>
              <a:t>To check if all the associated data is uploaded, tap on the hamburger menu in the upper right corner and then tap on </a:t>
            </a:r>
            <a:r>
              <a:rPr lang="en-US" b="1" dirty="0">
                <a:solidFill>
                  <a:srgbClr val="002060"/>
                </a:solidFill>
              </a:rPr>
              <a:t>Upload Association Data</a:t>
            </a:r>
            <a:r>
              <a:rPr lang="en-US" dirty="0">
                <a:solidFill>
                  <a:srgbClr val="002060"/>
                </a:solidFill>
              </a:rPr>
              <a:t>. Once data is uploaded a prompt saying all Association data uploaded was successful. If there is no data for upload a prompt saying that will be shown.</a:t>
            </a:r>
            <a:endParaRPr lang="en-IN" dirty="0">
              <a:solidFill>
                <a:srgbClr val="002060"/>
              </a:solidFill>
            </a:endParaRPr>
          </a:p>
        </p:txBody>
      </p:sp>
    </p:spTree>
    <p:extLst>
      <p:ext uri="{BB962C8B-B14F-4D97-AF65-F5344CB8AC3E}">
        <p14:creationId xmlns:p14="http://schemas.microsoft.com/office/powerpoint/2010/main" val="304309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LOGS – SUCCESS ASSOCIATION INFO</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963C3E86-2B6E-7808-7714-311AD21157A4}"/>
              </a:ext>
            </a:extLst>
          </p:cNvPr>
          <p:cNvPicPr>
            <a:picLocks/>
          </p:cNvPicPr>
          <p:nvPr/>
        </p:nvPicPr>
        <p:blipFill>
          <a:blip r:embed="rId4"/>
          <a:srcRect/>
          <a:stretch/>
        </p:blipFill>
        <p:spPr>
          <a:xfrm>
            <a:off x="1785525" y="1515293"/>
            <a:ext cx="2056850" cy="4565948"/>
          </a:xfrm>
          <a:prstGeom prst="rect">
            <a:avLst/>
          </a:prstGeom>
          <a:ln w="19050">
            <a:solidFill>
              <a:srgbClr val="002060"/>
            </a:solidFill>
          </a:ln>
        </p:spPr>
      </p:pic>
      <p:pic>
        <p:nvPicPr>
          <p:cNvPr id="4" name="Picture 3">
            <a:extLst>
              <a:ext uri="{FF2B5EF4-FFF2-40B4-BE49-F238E27FC236}">
                <a16:creationId xmlns:a16="http://schemas.microsoft.com/office/drawing/2014/main" id="{316E36C9-411D-D21E-8606-B14D5A9D765D}"/>
              </a:ext>
            </a:extLst>
          </p:cNvPr>
          <p:cNvPicPr>
            <a:picLocks/>
          </p:cNvPicPr>
          <p:nvPr/>
        </p:nvPicPr>
        <p:blipFill>
          <a:blip r:embed="rId5"/>
          <a:srcRect/>
          <a:stretch/>
        </p:blipFill>
        <p:spPr>
          <a:xfrm>
            <a:off x="5177064" y="1515293"/>
            <a:ext cx="2056850" cy="4565948"/>
          </a:xfrm>
          <a:prstGeom prst="rect">
            <a:avLst/>
          </a:prstGeom>
          <a:ln w="19050">
            <a:solidFill>
              <a:srgbClr val="002060"/>
            </a:solidFill>
          </a:ln>
        </p:spPr>
      </p:pic>
      <p:sp>
        <p:nvSpPr>
          <p:cNvPr id="5" name="TextBox 4">
            <a:extLst>
              <a:ext uri="{FF2B5EF4-FFF2-40B4-BE49-F238E27FC236}">
                <a16:creationId xmlns:a16="http://schemas.microsoft.com/office/drawing/2014/main" id="{8E1476CF-45F6-6D2A-B3CD-83E13A7A08AE}"/>
              </a:ext>
            </a:extLst>
          </p:cNvPr>
          <p:cNvSpPr txBox="1"/>
          <p:nvPr/>
        </p:nvSpPr>
        <p:spPr>
          <a:xfrm>
            <a:off x="368712" y="776759"/>
            <a:ext cx="11175466" cy="646331"/>
          </a:xfrm>
          <a:prstGeom prst="rect">
            <a:avLst/>
          </a:prstGeom>
          <a:noFill/>
        </p:spPr>
        <p:txBody>
          <a:bodyPr wrap="square">
            <a:spAutoFit/>
          </a:bodyPr>
          <a:lstStyle/>
          <a:p>
            <a:pPr algn="just"/>
            <a:r>
              <a:rPr lang="en-US" dirty="0">
                <a:solidFill>
                  <a:srgbClr val="002060"/>
                </a:solidFill>
              </a:rPr>
              <a:t>To check all Successful Associations Info, tap on the hamburger menu in the upper right corner and then tap on </a:t>
            </a:r>
            <a:r>
              <a:rPr lang="en-US" b="1" dirty="0">
                <a:solidFill>
                  <a:srgbClr val="002060"/>
                </a:solidFill>
              </a:rPr>
              <a:t>Success Association Info </a:t>
            </a:r>
            <a:r>
              <a:rPr lang="en-US" dirty="0">
                <a:solidFill>
                  <a:srgbClr val="002060"/>
                </a:solidFill>
              </a:rPr>
              <a:t>and view the button showing details of the association.</a:t>
            </a:r>
            <a:endParaRPr lang="en-IN" dirty="0">
              <a:solidFill>
                <a:srgbClr val="002060"/>
              </a:solidFill>
            </a:endParaRPr>
          </a:p>
        </p:txBody>
      </p:sp>
      <p:pic>
        <p:nvPicPr>
          <p:cNvPr id="6" name="Picture 5">
            <a:extLst>
              <a:ext uri="{FF2B5EF4-FFF2-40B4-BE49-F238E27FC236}">
                <a16:creationId xmlns:a16="http://schemas.microsoft.com/office/drawing/2014/main" id="{BA6F4A8B-2CDF-25E1-F6D1-11C65E9ABB92}"/>
              </a:ext>
            </a:extLst>
          </p:cNvPr>
          <p:cNvPicPr>
            <a:picLocks/>
          </p:cNvPicPr>
          <p:nvPr/>
        </p:nvPicPr>
        <p:blipFill>
          <a:blip r:embed="rId6"/>
          <a:srcRect/>
          <a:stretch/>
        </p:blipFill>
        <p:spPr>
          <a:xfrm>
            <a:off x="8551301" y="1438479"/>
            <a:ext cx="2091453" cy="4642762"/>
          </a:xfrm>
          <a:prstGeom prst="rect">
            <a:avLst/>
          </a:prstGeom>
          <a:ln w="19050">
            <a:solidFill>
              <a:srgbClr val="002060"/>
            </a:solidFill>
          </a:ln>
        </p:spPr>
      </p:pic>
    </p:spTree>
    <p:extLst>
      <p:ext uri="{BB962C8B-B14F-4D97-AF65-F5344CB8AC3E}">
        <p14:creationId xmlns:p14="http://schemas.microsoft.com/office/powerpoint/2010/main" val="154729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LOGS – FAILURE ASSOCIATION INFO</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6CBCB985-A13A-7521-74E3-BE1B8513C0AD}"/>
              </a:ext>
            </a:extLst>
          </p:cNvPr>
          <p:cNvPicPr>
            <a:picLocks/>
          </p:cNvPicPr>
          <p:nvPr/>
        </p:nvPicPr>
        <p:blipFill>
          <a:blip r:embed="rId4"/>
          <a:srcRect/>
          <a:stretch/>
        </p:blipFill>
        <p:spPr>
          <a:xfrm>
            <a:off x="2622471" y="1371930"/>
            <a:ext cx="2069501" cy="4594031"/>
          </a:xfrm>
          <a:prstGeom prst="rect">
            <a:avLst/>
          </a:prstGeom>
          <a:ln w="19050">
            <a:solidFill>
              <a:srgbClr val="002060"/>
            </a:solidFill>
          </a:ln>
        </p:spPr>
      </p:pic>
      <p:pic>
        <p:nvPicPr>
          <p:cNvPr id="4" name="Picture 3">
            <a:extLst>
              <a:ext uri="{FF2B5EF4-FFF2-40B4-BE49-F238E27FC236}">
                <a16:creationId xmlns:a16="http://schemas.microsoft.com/office/drawing/2014/main" id="{6B0C3C4B-1BFC-871B-1B9E-5140BD36242C}"/>
              </a:ext>
            </a:extLst>
          </p:cNvPr>
          <p:cNvPicPr>
            <a:picLocks/>
          </p:cNvPicPr>
          <p:nvPr/>
        </p:nvPicPr>
        <p:blipFill>
          <a:blip r:embed="rId5"/>
          <a:srcRect/>
          <a:stretch/>
        </p:blipFill>
        <p:spPr>
          <a:xfrm>
            <a:off x="7684541" y="1371930"/>
            <a:ext cx="2069501" cy="4594031"/>
          </a:xfrm>
          <a:prstGeom prst="rect">
            <a:avLst/>
          </a:prstGeom>
          <a:ln w="19050">
            <a:solidFill>
              <a:srgbClr val="002060"/>
            </a:solidFill>
          </a:ln>
        </p:spPr>
      </p:pic>
      <p:sp>
        <p:nvSpPr>
          <p:cNvPr id="5" name="TextBox 4">
            <a:extLst>
              <a:ext uri="{FF2B5EF4-FFF2-40B4-BE49-F238E27FC236}">
                <a16:creationId xmlns:a16="http://schemas.microsoft.com/office/drawing/2014/main" id="{161967D5-7F77-F44C-EA5B-B69FA454F7BA}"/>
              </a:ext>
            </a:extLst>
          </p:cNvPr>
          <p:cNvSpPr txBox="1"/>
          <p:nvPr/>
        </p:nvSpPr>
        <p:spPr>
          <a:xfrm>
            <a:off x="368712" y="718478"/>
            <a:ext cx="11175466" cy="646331"/>
          </a:xfrm>
          <a:prstGeom prst="rect">
            <a:avLst/>
          </a:prstGeom>
          <a:noFill/>
        </p:spPr>
        <p:txBody>
          <a:bodyPr wrap="square">
            <a:spAutoFit/>
          </a:bodyPr>
          <a:lstStyle/>
          <a:p>
            <a:pPr algn="just"/>
            <a:r>
              <a:rPr lang="en-US" dirty="0">
                <a:solidFill>
                  <a:srgbClr val="002060"/>
                </a:solidFill>
              </a:rPr>
              <a:t>To check all Failed Associations Info, tap on the hamburger menu in the upper right corner and then tap on </a:t>
            </a:r>
            <a:r>
              <a:rPr lang="en-US" b="1" dirty="0">
                <a:solidFill>
                  <a:srgbClr val="002060"/>
                </a:solidFill>
              </a:rPr>
              <a:t>Failure Association Info</a:t>
            </a:r>
            <a:r>
              <a:rPr lang="en-US" dirty="0">
                <a:solidFill>
                  <a:srgbClr val="002060"/>
                </a:solidFill>
              </a:rPr>
              <a:t>.</a:t>
            </a:r>
            <a:endParaRPr lang="en-IN" dirty="0">
              <a:solidFill>
                <a:srgbClr val="002060"/>
              </a:solidFill>
            </a:endParaRPr>
          </a:p>
        </p:txBody>
      </p:sp>
    </p:spTree>
    <p:extLst>
      <p:ext uri="{BB962C8B-B14F-4D97-AF65-F5344CB8AC3E}">
        <p14:creationId xmlns:p14="http://schemas.microsoft.com/office/powerpoint/2010/main" val="1923211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LOGS – ASSOCIATION OVERVIEW</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3BEEF3E9-E446-0C99-B2BB-D4112B7F2629}"/>
              </a:ext>
            </a:extLst>
          </p:cNvPr>
          <p:cNvPicPr>
            <a:picLocks/>
          </p:cNvPicPr>
          <p:nvPr/>
        </p:nvPicPr>
        <p:blipFill>
          <a:blip r:embed="rId4"/>
          <a:srcRect/>
          <a:stretch/>
        </p:blipFill>
        <p:spPr>
          <a:xfrm>
            <a:off x="2394300" y="1519214"/>
            <a:ext cx="2027406" cy="4500586"/>
          </a:xfrm>
          <a:prstGeom prst="rect">
            <a:avLst/>
          </a:prstGeom>
          <a:ln w="19050">
            <a:solidFill>
              <a:srgbClr val="002060"/>
            </a:solidFill>
          </a:ln>
        </p:spPr>
      </p:pic>
      <p:pic>
        <p:nvPicPr>
          <p:cNvPr id="4" name="Picture 3">
            <a:extLst>
              <a:ext uri="{FF2B5EF4-FFF2-40B4-BE49-F238E27FC236}">
                <a16:creationId xmlns:a16="http://schemas.microsoft.com/office/drawing/2014/main" id="{7821BDD7-7C3F-10DF-D446-DBEA64E2CA28}"/>
              </a:ext>
            </a:extLst>
          </p:cNvPr>
          <p:cNvPicPr>
            <a:picLocks/>
          </p:cNvPicPr>
          <p:nvPr/>
        </p:nvPicPr>
        <p:blipFill>
          <a:blip r:embed="rId5"/>
          <a:srcRect/>
          <a:stretch/>
        </p:blipFill>
        <p:spPr>
          <a:xfrm>
            <a:off x="7456368" y="1519214"/>
            <a:ext cx="2027406" cy="4500586"/>
          </a:xfrm>
          <a:prstGeom prst="rect">
            <a:avLst/>
          </a:prstGeom>
          <a:ln w="19050">
            <a:solidFill>
              <a:srgbClr val="002060"/>
            </a:solidFill>
          </a:ln>
        </p:spPr>
      </p:pic>
      <p:sp>
        <p:nvSpPr>
          <p:cNvPr id="5" name="TextBox 4">
            <a:extLst>
              <a:ext uri="{FF2B5EF4-FFF2-40B4-BE49-F238E27FC236}">
                <a16:creationId xmlns:a16="http://schemas.microsoft.com/office/drawing/2014/main" id="{D0DD1F95-7E11-98E5-76AE-D18F6EC62D85}"/>
              </a:ext>
            </a:extLst>
          </p:cNvPr>
          <p:cNvSpPr txBox="1"/>
          <p:nvPr/>
        </p:nvSpPr>
        <p:spPr>
          <a:xfrm>
            <a:off x="368712" y="831786"/>
            <a:ext cx="11175466" cy="646331"/>
          </a:xfrm>
          <a:prstGeom prst="rect">
            <a:avLst/>
          </a:prstGeom>
          <a:noFill/>
        </p:spPr>
        <p:txBody>
          <a:bodyPr wrap="square">
            <a:spAutoFit/>
          </a:bodyPr>
          <a:lstStyle/>
          <a:p>
            <a:pPr algn="just"/>
            <a:r>
              <a:rPr lang="en-US" dirty="0">
                <a:solidFill>
                  <a:srgbClr val="002060"/>
                </a:solidFill>
              </a:rPr>
              <a:t>To check the Associations Overview, tap on the hamburger menu in the upper right corner and then tap on </a:t>
            </a:r>
            <a:r>
              <a:rPr lang="en-US" b="1" dirty="0">
                <a:solidFill>
                  <a:srgbClr val="002060"/>
                </a:solidFill>
              </a:rPr>
              <a:t>Association Overview</a:t>
            </a:r>
            <a:r>
              <a:rPr lang="en-US" dirty="0">
                <a:solidFill>
                  <a:srgbClr val="002060"/>
                </a:solidFill>
              </a:rPr>
              <a:t>.</a:t>
            </a:r>
            <a:endParaRPr lang="en-IN" dirty="0">
              <a:solidFill>
                <a:srgbClr val="002060"/>
              </a:solidFill>
            </a:endParaRPr>
          </a:p>
        </p:txBody>
      </p:sp>
    </p:spTree>
    <p:extLst>
      <p:ext uri="{BB962C8B-B14F-4D97-AF65-F5344CB8AC3E}">
        <p14:creationId xmlns:p14="http://schemas.microsoft.com/office/powerpoint/2010/main" val="84879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FEATURES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2" name="Content Placeholder 2">
            <a:extLst>
              <a:ext uri="{FF2B5EF4-FFF2-40B4-BE49-F238E27FC236}">
                <a16:creationId xmlns:a16="http://schemas.microsoft.com/office/drawing/2014/main" id="{E9F3FF66-2F41-7856-B32C-83250453A900}"/>
              </a:ext>
            </a:extLst>
          </p:cNvPr>
          <p:cNvSpPr>
            <a:spLocks noGrp="1"/>
          </p:cNvSpPr>
          <p:nvPr>
            <p:ph idx="1"/>
          </p:nvPr>
        </p:nvSpPr>
        <p:spPr>
          <a:xfrm>
            <a:off x="368712" y="1200170"/>
            <a:ext cx="10573074" cy="4290646"/>
          </a:xfrm>
        </p:spPr>
        <p:txBody>
          <a:bodyPr>
            <a:normAutofit/>
          </a:bodyPr>
          <a:lstStyle/>
          <a:p>
            <a:pPr marL="342900" indent="-342900">
              <a:lnSpc>
                <a:spcPct val="200000"/>
              </a:lnSpc>
              <a:buClr>
                <a:srgbClr val="002060"/>
              </a:buClr>
              <a:buFont typeface="Wingdings" panose="05000000000000000000" pitchFamily="2" charset="2"/>
              <a:buChar char="ü"/>
            </a:pPr>
            <a:r>
              <a:rPr lang="en-US" sz="2000" b="1" dirty="0">
                <a:solidFill>
                  <a:srgbClr val="002060"/>
                </a:solidFill>
              </a:rPr>
              <a:t>Association – </a:t>
            </a:r>
            <a:r>
              <a:rPr lang="en-US" sz="1800" dirty="0">
                <a:solidFill>
                  <a:srgbClr val="002060"/>
                </a:solidFill>
              </a:rPr>
              <a:t>To Associate the Smart Device with the Cooler in Factory.</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Success Association Info – </a:t>
            </a:r>
            <a:r>
              <a:rPr lang="en-US" sz="1800" dirty="0">
                <a:solidFill>
                  <a:srgbClr val="002060"/>
                </a:solidFill>
              </a:rPr>
              <a:t>To Show the Successful Association Logs by Date with a message.</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Failure Association Info – </a:t>
            </a:r>
            <a:r>
              <a:rPr lang="en-US" sz="1800" dirty="0">
                <a:solidFill>
                  <a:srgbClr val="002060"/>
                </a:solidFill>
              </a:rPr>
              <a:t>To Show the Failure Association Logs by Date with a message.</a:t>
            </a:r>
            <a:endParaRPr lang="en-US" sz="2000" dirty="0">
              <a:solidFill>
                <a:srgbClr val="002060"/>
              </a:solidFill>
            </a:endParaRPr>
          </a:p>
          <a:p>
            <a:pPr marL="342900" indent="-342900">
              <a:lnSpc>
                <a:spcPct val="200000"/>
              </a:lnSpc>
              <a:buClr>
                <a:srgbClr val="002060"/>
              </a:buClr>
              <a:buFont typeface="Wingdings" panose="05000000000000000000" pitchFamily="2" charset="2"/>
              <a:buChar char="ü"/>
            </a:pPr>
            <a:r>
              <a:rPr lang="en-US" sz="2000" b="1" dirty="0">
                <a:solidFill>
                  <a:srgbClr val="002060"/>
                </a:solidFill>
              </a:rPr>
              <a:t>Association Overview – </a:t>
            </a:r>
            <a:r>
              <a:rPr lang="en-US" sz="1800" dirty="0">
                <a:solidFill>
                  <a:srgbClr val="002060"/>
                </a:solidFill>
              </a:rPr>
              <a:t>To summaries the Total Number of associations done.</a:t>
            </a:r>
            <a:endParaRPr lang="en-US" sz="2000" dirty="0">
              <a:solidFill>
                <a:srgbClr val="002060"/>
              </a:solidFill>
            </a:endParaRPr>
          </a:p>
        </p:txBody>
      </p:sp>
    </p:spTree>
    <p:extLst>
      <p:ext uri="{BB962C8B-B14F-4D97-AF65-F5344CB8AC3E}">
        <p14:creationId xmlns:p14="http://schemas.microsoft.com/office/powerpoint/2010/main" val="244282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OK/Success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5" name="Table 4">
            <a:extLst>
              <a:ext uri="{FF2B5EF4-FFF2-40B4-BE49-F238E27FC236}">
                <a16:creationId xmlns:a16="http://schemas.microsoft.com/office/drawing/2014/main" id="{E30018F7-8842-F3AF-A443-738539FCC452}"/>
              </a:ext>
            </a:extLst>
          </p:cNvPr>
          <p:cNvGraphicFramePr>
            <a:graphicFrameLocks noGrp="1"/>
          </p:cNvGraphicFramePr>
          <p:nvPr>
            <p:extLst>
              <p:ext uri="{D42A27DB-BD31-4B8C-83A1-F6EECF244321}">
                <p14:modId xmlns:p14="http://schemas.microsoft.com/office/powerpoint/2010/main" val="384624965"/>
              </p:ext>
            </p:extLst>
          </p:nvPr>
        </p:nvGraphicFramePr>
        <p:xfrm>
          <a:off x="368712" y="926811"/>
          <a:ext cx="11032690" cy="5047270"/>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1009454">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1009454">
                <a:tc>
                  <a:txBody>
                    <a:bodyPr/>
                    <a:lstStyle/>
                    <a:p>
                      <a:pPr algn="just">
                        <a:lnSpc>
                          <a:spcPct val="115000"/>
                        </a:lnSpc>
                        <a:spcAft>
                          <a:spcPts val="1000"/>
                        </a:spcAft>
                      </a:pPr>
                      <a:r>
                        <a:rPr lang="en-US" sz="1600" dirty="0">
                          <a:solidFill>
                            <a:srgbClr val="002060"/>
                          </a:solidFill>
                          <a:effectLst/>
                        </a:rPr>
                        <a:t>No Association Data Is Available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there is no data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935625288"/>
                  </a:ext>
                </a:extLst>
              </a:tr>
              <a:tr h="1009454">
                <a:tc>
                  <a:txBody>
                    <a:bodyPr/>
                    <a:lstStyle/>
                    <a:p>
                      <a:pPr algn="just">
                        <a:lnSpc>
                          <a:spcPct val="115000"/>
                        </a:lnSpc>
                        <a:spcAft>
                          <a:spcPts val="1000"/>
                        </a:spcAft>
                      </a:pPr>
                      <a:r>
                        <a:rPr lang="en-US" sz="1600" dirty="0">
                          <a:solidFill>
                            <a:srgbClr val="002060"/>
                          </a:solidFill>
                          <a:effectLst/>
                        </a:rPr>
                        <a:t>All Association Data Was Uploaded Successfully </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all association data is uploaded.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4206860399"/>
                  </a:ext>
                </a:extLst>
              </a:tr>
              <a:tr h="1009454">
                <a:tc>
                  <a:txBody>
                    <a:bodyPr/>
                    <a:lstStyle/>
                    <a:p>
                      <a:pPr algn="just">
                        <a:lnSpc>
                          <a:spcPct val="115000"/>
                        </a:lnSpc>
                        <a:spcAft>
                          <a:spcPts val="1000"/>
                        </a:spcAft>
                      </a:pPr>
                      <a:r>
                        <a:rPr lang="en-US" sz="1600" dirty="0">
                          <a:solidFill>
                            <a:srgbClr val="002060"/>
                          </a:solidFill>
                          <a:effectLst/>
                        </a:rPr>
                        <a:t>There Are No Failed Associations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on the failure association info screen when there are no associations that have failed.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889441737"/>
                  </a:ext>
                </a:extLst>
              </a:tr>
              <a:tr h="1009454">
                <a:tc>
                  <a:txBody>
                    <a:bodyPr/>
                    <a:lstStyle/>
                    <a:p>
                      <a:pPr algn="just">
                        <a:lnSpc>
                          <a:spcPct val="115000"/>
                        </a:lnSpc>
                        <a:spcAft>
                          <a:spcPts val="1000"/>
                        </a:spcAft>
                      </a:pPr>
                      <a:r>
                        <a:rPr lang="en-US" sz="1600" dirty="0">
                          <a:solidFill>
                            <a:srgbClr val="002060"/>
                          </a:solidFill>
                          <a:effectLst/>
                        </a:rPr>
                        <a:t>Smart Device &lt;SD SN&gt; Is Associated Successfully To Cooler &lt;Cooler SN&gt;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 </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after successful association.</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127280165"/>
                  </a:ext>
                </a:extLst>
              </a:tr>
            </a:tbl>
          </a:graphicData>
        </a:graphic>
      </p:graphicFrame>
    </p:spTree>
    <p:extLst>
      <p:ext uri="{BB962C8B-B14F-4D97-AF65-F5344CB8AC3E}">
        <p14:creationId xmlns:p14="http://schemas.microsoft.com/office/powerpoint/2010/main" val="180108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ALERTS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6" name="Table 5">
            <a:extLst>
              <a:ext uri="{FF2B5EF4-FFF2-40B4-BE49-F238E27FC236}">
                <a16:creationId xmlns:a16="http://schemas.microsoft.com/office/drawing/2014/main" id="{603BC13C-9032-287A-3175-4813A422F56B}"/>
              </a:ext>
            </a:extLst>
          </p:cNvPr>
          <p:cNvGraphicFramePr>
            <a:graphicFrameLocks noGrp="1"/>
          </p:cNvGraphicFramePr>
          <p:nvPr>
            <p:extLst>
              <p:ext uri="{D42A27DB-BD31-4B8C-83A1-F6EECF244321}">
                <p14:modId xmlns:p14="http://schemas.microsoft.com/office/powerpoint/2010/main" val="1154220791"/>
              </p:ext>
            </p:extLst>
          </p:nvPr>
        </p:nvGraphicFramePr>
        <p:xfrm>
          <a:off x="368712" y="933996"/>
          <a:ext cx="11093934" cy="4990008"/>
        </p:xfrm>
        <a:graphic>
          <a:graphicData uri="http://schemas.openxmlformats.org/drawingml/2006/table">
            <a:tbl>
              <a:tblPr firstRow="1" firstCol="1" bandRow="1">
                <a:tableStyleId>{3B4B98B0-60AC-42C2-AFA5-B58CD77FA1E5}</a:tableStyleId>
              </a:tblPr>
              <a:tblGrid>
                <a:gridCol w="4158742">
                  <a:extLst>
                    <a:ext uri="{9D8B030D-6E8A-4147-A177-3AD203B41FA5}">
                      <a16:colId xmlns:a16="http://schemas.microsoft.com/office/drawing/2014/main" val="2883283706"/>
                    </a:ext>
                  </a:extLst>
                </a:gridCol>
                <a:gridCol w="2349304">
                  <a:extLst>
                    <a:ext uri="{9D8B030D-6E8A-4147-A177-3AD203B41FA5}">
                      <a16:colId xmlns:a16="http://schemas.microsoft.com/office/drawing/2014/main" val="3212392853"/>
                    </a:ext>
                  </a:extLst>
                </a:gridCol>
                <a:gridCol w="4585888">
                  <a:extLst>
                    <a:ext uri="{9D8B030D-6E8A-4147-A177-3AD203B41FA5}">
                      <a16:colId xmlns:a16="http://schemas.microsoft.com/office/drawing/2014/main" val="1697379584"/>
                    </a:ext>
                  </a:extLst>
                </a:gridCol>
              </a:tblGrid>
              <a:tr h="623751">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Detailed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Short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User Story</a:t>
                      </a:r>
                      <a:endParaRPr lang="en-IN" sz="1600" b="1" kern="1200" cap="all"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913452450"/>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 In Order To Logout</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50</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when the user presses logout but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353962415"/>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Do You Want To Upload Association Data To Avoid Missing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51</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4271587399"/>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Please Select What Smart Device You Want To Associate</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52</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the user does not select any device option for the association.</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778097021"/>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No Associations Were Uploaded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53</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successful association info when no successful info is there.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832846428"/>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Cooler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54</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cooler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252244179"/>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Smart Device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55</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smart device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750420672"/>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56</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909602887"/>
                  </a:ext>
                </a:extLst>
              </a:tr>
            </a:tbl>
          </a:graphicData>
        </a:graphic>
      </p:graphicFrame>
    </p:spTree>
    <p:extLst>
      <p:ext uri="{BB962C8B-B14F-4D97-AF65-F5344CB8AC3E}">
        <p14:creationId xmlns:p14="http://schemas.microsoft.com/office/powerpoint/2010/main" val="121524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ERROR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3" name="Table 2">
            <a:extLst>
              <a:ext uri="{FF2B5EF4-FFF2-40B4-BE49-F238E27FC236}">
                <a16:creationId xmlns:a16="http://schemas.microsoft.com/office/drawing/2014/main" id="{60441099-8F17-A810-6CB2-5D4781A33D42}"/>
              </a:ext>
            </a:extLst>
          </p:cNvPr>
          <p:cNvGraphicFramePr>
            <a:graphicFrameLocks noGrp="1"/>
          </p:cNvGraphicFramePr>
          <p:nvPr>
            <p:extLst>
              <p:ext uri="{D42A27DB-BD31-4B8C-83A1-F6EECF244321}">
                <p14:modId xmlns:p14="http://schemas.microsoft.com/office/powerpoint/2010/main" val="1894766177"/>
              </p:ext>
            </p:extLst>
          </p:nvPr>
        </p:nvGraphicFramePr>
        <p:xfrm>
          <a:off x="424669" y="807065"/>
          <a:ext cx="11170670" cy="5255458"/>
        </p:xfrm>
        <a:graphic>
          <a:graphicData uri="http://schemas.openxmlformats.org/drawingml/2006/table">
            <a:tbl>
              <a:tblPr firstRow="1" firstCol="1" bandRow="1">
                <a:tableStyleId>{3B4B98B0-60AC-42C2-AFA5-B58CD77FA1E5}</a:tableStyleId>
              </a:tblPr>
              <a:tblGrid>
                <a:gridCol w="4187507">
                  <a:extLst>
                    <a:ext uri="{9D8B030D-6E8A-4147-A177-3AD203B41FA5}">
                      <a16:colId xmlns:a16="http://schemas.microsoft.com/office/drawing/2014/main" val="2602938230"/>
                    </a:ext>
                  </a:extLst>
                </a:gridCol>
                <a:gridCol w="2365555">
                  <a:extLst>
                    <a:ext uri="{9D8B030D-6E8A-4147-A177-3AD203B41FA5}">
                      <a16:colId xmlns:a16="http://schemas.microsoft.com/office/drawing/2014/main" val="108513614"/>
                    </a:ext>
                  </a:extLst>
                </a:gridCol>
                <a:gridCol w="4617608">
                  <a:extLst>
                    <a:ext uri="{9D8B030D-6E8A-4147-A177-3AD203B41FA5}">
                      <a16:colId xmlns:a16="http://schemas.microsoft.com/office/drawing/2014/main" val="927632980"/>
                    </a:ext>
                  </a:extLst>
                </a:gridCol>
              </a:tblGrid>
              <a:tr h="421531">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Detailed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Short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User Story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421531">
                <a:tc>
                  <a:txBody>
                    <a:bodyPr/>
                    <a:lstStyle/>
                    <a:p>
                      <a:pPr algn="just">
                        <a:lnSpc>
                          <a:spcPct val="115000"/>
                        </a:lnSpc>
                        <a:spcAft>
                          <a:spcPts val="1000"/>
                        </a:spcAft>
                      </a:pPr>
                      <a:r>
                        <a:rPr lang="en-US" sz="1200" dirty="0">
                          <a:solidFill>
                            <a:srgbClr val="002060"/>
                          </a:solidFill>
                          <a:effectLst/>
                        </a:rPr>
                        <a:t>The Barcode Scanner Is Not Supported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50</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cooler SN and scan smart device SN screen if the cell phone does not support the barcode scanner.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26508467"/>
                  </a:ext>
                </a:extLst>
              </a:tr>
              <a:tr h="421531">
                <a:tc>
                  <a:txBody>
                    <a:bodyPr/>
                    <a:lstStyle/>
                    <a:p>
                      <a:pPr algn="just">
                        <a:lnSpc>
                          <a:spcPct val="115000"/>
                        </a:lnSpc>
                        <a:spcAft>
                          <a:spcPts val="1000"/>
                        </a:spcAft>
                      </a:pPr>
                      <a:r>
                        <a:rPr lang="en-US" sz="1200" dirty="0">
                          <a:solidFill>
                            <a:srgbClr val="002060"/>
                          </a:solidFill>
                          <a:effectLst/>
                        </a:rPr>
                        <a:t>Smart Device Is Not Available For Association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51</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smart device SN screen when smart device not found in unassigned list.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530067761"/>
                  </a:ext>
                </a:extLst>
              </a:tr>
              <a:tr h="421531">
                <a:tc>
                  <a:txBody>
                    <a:bodyPr/>
                    <a:lstStyle/>
                    <a:p>
                      <a:pPr algn="just">
                        <a:lnSpc>
                          <a:spcPct val="115000"/>
                        </a:lnSpc>
                        <a:spcAft>
                          <a:spcPts val="1000"/>
                        </a:spcAft>
                      </a:pPr>
                      <a:r>
                        <a:rPr lang="en-US" sz="1200" dirty="0">
                          <a:solidFill>
                            <a:srgbClr val="002060"/>
                          </a:solidFill>
                          <a:effectLst/>
                        </a:rPr>
                        <a:t>Smart Device Is Already Associated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52</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if the smart device is already associated.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91461134"/>
                  </a:ext>
                </a:extLst>
              </a:tr>
              <a:tr h="421531">
                <a:tc>
                  <a:txBody>
                    <a:bodyPr/>
                    <a:lstStyle/>
                    <a:p>
                      <a:pPr algn="just">
                        <a:lnSpc>
                          <a:spcPct val="115000"/>
                        </a:lnSpc>
                        <a:spcAft>
                          <a:spcPts val="1000"/>
                        </a:spcAft>
                      </a:pPr>
                      <a:r>
                        <a:rPr lang="en-US" sz="1200" dirty="0">
                          <a:solidFill>
                            <a:srgbClr val="002060"/>
                          </a:solidFill>
                          <a:effectLst/>
                        </a:rPr>
                        <a:t>Smart Device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53</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if the smart device SN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699309181"/>
                  </a:ext>
                </a:extLst>
              </a:tr>
              <a:tr h="421531">
                <a:tc>
                  <a:txBody>
                    <a:bodyPr/>
                    <a:lstStyle/>
                    <a:p>
                      <a:pPr algn="just">
                        <a:lnSpc>
                          <a:spcPct val="115000"/>
                        </a:lnSpc>
                        <a:spcAft>
                          <a:spcPts val="1000"/>
                        </a:spcAft>
                      </a:pPr>
                      <a:r>
                        <a:rPr lang="en-US" sz="1200" dirty="0">
                          <a:solidFill>
                            <a:srgbClr val="002060"/>
                          </a:solidFill>
                          <a:effectLst/>
                        </a:rPr>
                        <a:t>Cooler Serial Number Was Not Scanned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54</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cooler SN when the user cancels the barcode scanning or any issue while barcode scanning arises.</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416254757"/>
                  </a:ext>
                </a:extLst>
              </a:tr>
              <a:tr h="421531">
                <a:tc>
                  <a:txBody>
                    <a:bodyPr/>
                    <a:lstStyle/>
                    <a:p>
                      <a:pPr algn="just">
                        <a:lnSpc>
                          <a:spcPct val="115000"/>
                        </a:lnSpc>
                        <a:spcAft>
                          <a:spcPts val="1000"/>
                        </a:spcAft>
                      </a:pPr>
                      <a:r>
                        <a:rPr lang="en-US" sz="1200" dirty="0">
                          <a:solidFill>
                            <a:srgbClr val="002060"/>
                          </a:solidFill>
                          <a:effectLst/>
                        </a:rPr>
                        <a:t>Cooler Has Another Device Associated To It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55</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cooler SN screen if the cooler has a smart device already associated with it.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750002210"/>
                  </a:ext>
                </a:extLst>
              </a:tr>
              <a:tr h="421531">
                <a:tc>
                  <a:txBody>
                    <a:bodyPr/>
                    <a:lstStyle/>
                    <a:p>
                      <a:pPr algn="just">
                        <a:lnSpc>
                          <a:spcPct val="115000"/>
                        </a:lnSpc>
                        <a:spcAft>
                          <a:spcPts val="1000"/>
                        </a:spcAft>
                      </a:pPr>
                      <a:r>
                        <a:rPr lang="en-US" sz="1200" dirty="0">
                          <a:solidFill>
                            <a:srgbClr val="002060"/>
                          </a:solidFill>
                          <a:effectLst/>
                        </a:rPr>
                        <a:t>Please Enter Cooler Serial Number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56</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cooler SN screen when in manual mode for cooler SN and the user presses the save button without entering the cooler SN.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58434123"/>
                  </a:ext>
                </a:extLst>
              </a:tr>
              <a:tr h="591136">
                <a:tc>
                  <a:txBody>
                    <a:bodyPr/>
                    <a:lstStyle/>
                    <a:p>
                      <a:pPr algn="just">
                        <a:lnSpc>
                          <a:spcPct val="115000"/>
                        </a:lnSpc>
                        <a:spcAft>
                          <a:spcPts val="1000"/>
                        </a:spcAft>
                      </a:pPr>
                      <a:r>
                        <a:rPr lang="en-US" sz="1200" dirty="0">
                          <a:solidFill>
                            <a:srgbClr val="002060"/>
                          </a:solidFill>
                          <a:effectLst/>
                        </a:rPr>
                        <a:t>Please Enter Smart Device Serial Number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57</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when in manual mode for smart device SN and the user presses the save button without entering the smart device SN.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869072343"/>
                  </a:ext>
                </a:extLst>
              </a:tr>
              <a:tr h="421531">
                <a:tc>
                  <a:txBody>
                    <a:bodyPr/>
                    <a:lstStyle/>
                    <a:p>
                      <a:pPr algn="just">
                        <a:lnSpc>
                          <a:spcPct val="115000"/>
                        </a:lnSpc>
                        <a:spcAft>
                          <a:spcPts val="1000"/>
                        </a:spcAft>
                      </a:pPr>
                      <a:r>
                        <a:rPr lang="en-US" sz="1200" dirty="0">
                          <a:solidFill>
                            <a:srgbClr val="002060"/>
                          </a:solidFill>
                          <a:effectLst/>
                        </a:rPr>
                        <a:t>Smart Device Configuration Failed, Please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58</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association screen when a command fails.</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371142250"/>
                  </a:ext>
                </a:extLst>
              </a:tr>
              <a:tr h="421531">
                <a:tc>
                  <a:txBody>
                    <a:bodyPr/>
                    <a:lstStyle/>
                    <a:p>
                      <a:pPr algn="just">
                        <a:lnSpc>
                          <a:spcPct val="115000"/>
                        </a:lnSpc>
                        <a:spcAft>
                          <a:spcPts val="1000"/>
                        </a:spcAft>
                      </a:pPr>
                      <a:r>
                        <a:rPr lang="en-US" sz="1200" dirty="0">
                          <a:solidFill>
                            <a:srgbClr val="002060"/>
                          </a:solidFill>
                          <a:effectLst/>
                        </a:rPr>
                        <a:t>Smart Device Configuration File Missing</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59</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association screen when configuration JSON missing for the smart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96120710"/>
                  </a:ext>
                </a:extLst>
              </a:tr>
              <a:tr h="421531">
                <a:tc>
                  <a:txBody>
                    <a:bodyPr/>
                    <a:lstStyle/>
                    <a:p>
                      <a:pPr algn="just">
                        <a:lnSpc>
                          <a:spcPct val="115000"/>
                        </a:lnSpc>
                        <a:spcAft>
                          <a:spcPts val="1000"/>
                        </a:spcAft>
                      </a:pPr>
                      <a:r>
                        <a:rPr lang="en-US" sz="1200" dirty="0">
                          <a:solidFill>
                            <a:srgbClr val="002060"/>
                          </a:solidFill>
                          <a:effectLst/>
                        </a:rPr>
                        <a:t>Not All Association Data Was Uploaded Successfully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60</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when some associations failed to be uploaded.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887578835"/>
                  </a:ext>
                </a:extLst>
              </a:tr>
            </a:tbl>
          </a:graphicData>
        </a:graphic>
      </p:graphicFrame>
    </p:spTree>
    <p:extLst>
      <p:ext uri="{BB962C8B-B14F-4D97-AF65-F5344CB8AC3E}">
        <p14:creationId xmlns:p14="http://schemas.microsoft.com/office/powerpoint/2010/main" val="238854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6" name="Table 5">
            <a:extLst>
              <a:ext uri="{FF2B5EF4-FFF2-40B4-BE49-F238E27FC236}">
                <a16:creationId xmlns:a16="http://schemas.microsoft.com/office/drawing/2014/main" id="{12CA4B09-EF7B-CD3D-A488-3E919D219D8C}"/>
              </a:ext>
            </a:extLst>
          </p:cNvPr>
          <p:cNvGraphicFramePr>
            <a:graphicFrameLocks noGrp="1"/>
          </p:cNvGraphicFramePr>
          <p:nvPr>
            <p:extLst>
              <p:ext uri="{D42A27DB-BD31-4B8C-83A1-F6EECF244321}">
                <p14:modId xmlns:p14="http://schemas.microsoft.com/office/powerpoint/2010/main" val="593484338"/>
              </p:ext>
            </p:extLst>
          </p:nvPr>
        </p:nvGraphicFramePr>
        <p:xfrm>
          <a:off x="333228" y="197464"/>
          <a:ext cx="11373102" cy="5751164"/>
        </p:xfrm>
        <a:graphic>
          <a:graphicData uri="http://schemas.openxmlformats.org/drawingml/2006/table">
            <a:tbl>
              <a:tblPr firstRow="1" firstCol="1" bandRow="1">
                <a:tableStyleId>{3B4B98B0-60AC-42C2-AFA5-B58CD77FA1E5}</a:tableStyleId>
              </a:tblPr>
              <a:tblGrid>
                <a:gridCol w="4263392">
                  <a:extLst>
                    <a:ext uri="{9D8B030D-6E8A-4147-A177-3AD203B41FA5}">
                      <a16:colId xmlns:a16="http://schemas.microsoft.com/office/drawing/2014/main" val="2602938230"/>
                    </a:ext>
                  </a:extLst>
                </a:gridCol>
                <a:gridCol w="2408423">
                  <a:extLst>
                    <a:ext uri="{9D8B030D-6E8A-4147-A177-3AD203B41FA5}">
                      <a16:colId xmlns:a16="http://schemas.microsoft.com/office/drawing/2014/main" val="108513614"/>
                    </a:ext>
                  </a:extLst>
                </a:gridCol>
                <a:gridCol w="4701287">
                  <a:extLst>
                    <a:ext uri="{9D8B030D-6E8A-4147-A177-3AD203B41FA5}">
                      <a16:colId xmlns:a16="http://schemas.microsoft.com/office/drawing/2014/main" val="927632980"/>
                    </a:ext>
                  </a:extLst>
                </a:gridCol>
              </a:tblGrid>
              <a:tr h="566121">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Detailed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Short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User Story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Smart Device not found, please try to wake up the Smart Device and try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61</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the Association screen when the application is not able to connect to the Smart Device.</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626508467"/>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Session expired, please check your internet connection and login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62</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when User Session expired (Token expired) on the server.</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3530067761"/>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Please check your internet connection and try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63</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when Wi-Fi and mobile data off and the user calls the API.</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691461134"/>
                  </a:ext>
                </a:extLst>
              </a:tr>
              <a:tr h="736250">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Cannot connect to the Smart Device, please change the Smart Device</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64</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the Association screen when smart device connection is not working (when the device was found but did not connect to the phone after the 2nd retry).</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699309181"/>
                  </a:ext>
                </a:extLst>
              </a:tr>
              <a:tr h="485946">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 Cannot connect to the server, please try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65</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Login and Upload Association Data screen when API calling in between timeout happen or any server connection error.</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416254757"/>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Cooler Serial Number is not valid</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66</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Cooler SN Screen when the cooler serial number is not valid.</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750002210"/>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Invalid response from the server</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67</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Uploading association when the server gives the invalid response.</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358434123"/>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Device is not connected, please connect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68</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the association screen when we are trying to execute the command and the device is not connected.</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869072343"/>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Device Configuration not available</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69</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when Smart Device Type Configuration is not found for the particular device.</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3371142250"/>
                  </a:ext>
                </a:extLst>
              </a:tr>
            </a:tbl>
          </a:graphicData>
        </a:graphic>
      </p:graphicFrame>
    </p:spTree>
    <p:extLst>
      <p:ext uri="{BB962C8B-B14F-4D97-AF65-F5344CB8AC3E}">
        <p14:creationId xmlns:p14="http://schemas.microsoft.com/office/powerpoint/2010/main" val="376190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519270"/>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74613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MINIMUM REQUIREMENTS FOR THE PHONES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7" name="Table 6">
            <a:extLst>
              <a:ext uri="{FF2B5EF4-FFF2-40B4-BE49-F238E27FC236}">
                <a16:creationId xmlns:a16="http://schemas.microsoft.com/office/drawing/2014/main" id="{12B3BBA9-4008-B2C5-7889-95B1F32D5FB7}"/>
              </a:ext>
            </a:extLst>
          </p:cNvPr>
          <p:cNvGraphicFramePr>
            <a:graphicFrameLocks noGrp="1"/>
          </p:cNvGraphicFramePr>
          <p:nvPr>
            <p:extLst>
              <p:ext uri="{D42A27DB-BD31-4B8C-83A1-F6EECF244321}">
                <p14:modId xmlns:p14="http://schemas.microsoft.com/office/powerpoint/2010/main" val="877438187"/>
              </p:ext>
            </p:extLst>
          </p:nvPr>
        </p:nvGraphicFramePr>
        <p:xfrm>
          <a:off x="319217" y="957649"/>
          <a:ext cx="11160210" cy="4833549"/>
        </p:xfrm>
        <a:graphic>
          <a:graphicData uri="http://schemas.openxmlformats.org/drawingml/2006/table">
            <a:tbl>
              <a:tblPr firstRow="1" firstCol="1" lastRow="1" lastCol="1" bandRow="1" bandCol="1">
                <a:tableStyleId>{3B4B98B0-60AC-42C2-AFA5-B58CD77FA1E5}</a:tableStyleId>
              </a:tblPr>
              <a:tblGrid>
                <a:gridCol w="3546715">
                  <a:extLst>
                    <a:ext uri="{9D8B030D-6E8A-4147-A177-3AD203B41FA5}">
                      <a16:colId xmlns:a16="http://schemas.microsoft.com/office/drawing/2014/main" val="1308229348"/>
                    </a:ext>
                  </a:extLst>
                </a:gridCol>
                <a:gridCol w="7613495">
                  <a:extLst>
                    <a:ext uri="{9D8B030D-6E8A-4147-A177-3AD203B41FA5}">
                      <a16:colId xmlns:a16="http://schemas.microsoft.com/office/drawing/2014/main" val="4256236823"/>
                    </a:ext>
                  </a:extLst>
                </a:gridCol>
              </a:tblGrid>
              <a:tr h="690507">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Component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Minimum Required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431341721"/>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system</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Android 9.0</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3564535530"/>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memory (RAM)</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 and more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158621535"/>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Free Storage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55243130"/>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Camera</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At least 5.0 MP with Autofocus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814260051"/>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Processor (CPU)</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 quad-core processor or faster</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67282956"/>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Bluetooth</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BLE 4.2 and above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636590993"/>
                  </a:ext>
                </a:extLst>
              </a:tr>
            </a:tbl>
          </a:graphicData>
        </a:graphic>
      </p:graphicFrame>
    </p:spTree>
    <p:extLst>
      <p:ext uri="{BB962C8B-B14F-4D97-AF65-F5344CB8AC3E}">
        <p14:creationId xmlns:p14="http://schemas.microsoft.com/office/powerpoint/2010/main" val="80489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INSTALLATION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4" name="TextBox 3">
            <a:extLst>
              <a:ext uri="{FF2B5EF4-FFF2-40B4-BE49-F238E27FC236}">
                <a16:creationId xmlns:a16="http://schemas.microsoft.com/office/drawing/2014/main" id="{CDBC5748-E2B0-C136-CD16-58C05942442B}"/>
              </a:ext>
            </a:extLst>
          </p:cNvPr>
          <p:cNvSpPr txBox="1"/>
          <p:nvPr/>
        </p:nvSpPr>
        <p:spPr>
          <a:xfrm>
            <a:off x="368712" y="738505"/>
            <a:ext cx="11454576" cy="646331"/>
          </a:xfrm>
          <a:prstGeom prst="rect">
            <a:avLst/>
          </a:prstGeom>
          <a:noFill/>
        </p:spPr>
        <p:txBody>
          <a:bodyPr wrap="square">
            <a:spAutoFit/>
          </a:bodyPr>
          <a:lstStyle/>
          <a:p>
            <a:pPr marL="0" indent="0">
              <a:buNone/>
            </a:pPr>
            <a:r>
              <a:rPr lang="en-US" sz="1800" dirty="0">
                <a:solidFill>
                  <a:srgbClr val="002060"/>
                </a:solidFill>
              </a:rPr>
              <a:t>Install the “</a:t>
            </a:r>
            <a:r>
              <a:rPr lang="en-US" sz="1800" b="1" dirty="0">
                <a:solidFill>
                  <a:srgbClr val="002060"/>
                </a:solidFill>
              </a:rPr>
              <a:t>FACTORY</a:t>
            </a:r>
            <a:r>
              <a:rPr lang="en-US" sz="1800" dirty="0">
                <a:solidFill>
                  <a:srgbClr val="002060"/>
                </a:solidFill>
              </a:rPr>
              <a:t> </a:t>
            </a:r>
            <a:r>
              <a:rPr lang="en-US" sz="1800" b="1" dirty="0">
                <a:solidFill>
                  <a:srgbClr val="002060"/>
                </a:solidFill>
              </a:rPr>
              <a:t>ASSOCIATION</a:t>
            </a:r>
            <a:r>
              <a:rPr lang="en-US" sz="1800" dirty="0">
                <a:solidFill>
                  <a:srgbClr val="002060"/>
                </a:solidFill>
              </a:rPr>
              <a:t>” APK received from an Android phone link. </a:t>
            </a:r>
          </a:p>
          <a:p>
            <a:pPr marL="0" indent="0">
              <a:buNone/>
            </a:pPr>
            <a:r>
              <a:rPr lang="en-US" sz="1800" b="1" dirty="0">
                <a:solidFill>
                  <a:srgbClr val="002060"/>
                </a:solidFill>
              </a:rPr>
              <a:t>URL</a:t>
            </a:r>
            <a:r>
              <a:rPr lang="en-US" sz="1800" dirty="0">
                <a:solidFill>
                  <a:srgbClr val="002060"/>
                </a:solidFill>
              </a:rPr>
              <a:t>: </a:t>
            </a:r>
            <a:r>
              <a:rPr lang="en-US" sz="1800" u="sng" dirty="0">
                <a:solidFill>
                  <a:srgbClr val="002060"/>
                </a:solidFill>
              </a:rPr>
              <a:t>https://apps.visioniot.net/downloads/Android/OEMFactory/</a:t>
            </a:r>
          </a:p>
        </p:txBody>
      </p:sp>
      <p:sp>
        <p:nvSpPr>
          <p:cNvPr id="5" name="Rectangle 4">
            <a:extLst>
              <a:ext uri="{FF2B5EF4-FFF2-40B4-BE49-F238E27FC236}">
                <a16:creationId xmlns:a16="http://schemas.microsoft.com/office/drawing/2014/main" id="{324A5672-B64C-5AF0-FCC7-C7787498A4FB}"/>
              </a:ext>
            </a:extLst>
          </p:cNvPr>
          <p:cNvSpPr/>
          <p:nvPr/>
        </p:nvSpPr>
        <p:spPr>
          <a:xfrm>
            <a:off x="6776784" y="2910073"/>
            <a:ext cx="4674870" cy="954107"/>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Factory Association Application.</a:t>
            </a:r>
          </a:p>
          <a:p>
            <a:pPr marL="342866" indent="-342866" algn="just">
              <a:buFont typeface="+mj-lt"/>
              <a:buAutoNum type="arabicPeriod"/>
            </a:pPr>
            <a:endParaRPr lang="en-US" sz="1400" dirty="0">
              <a:solidFill>
                <a:schemeClr val="bg1"/>
              </a:solidFill>
            </a:endParaRPr>
          </a:p>
          <a:p>
            <a:pPr marL="342866" indent="-342866">
              <a:buFont typeface="+mj-lt"/>
              <a:buAutoNum type="arabicPeriod"/>
            </a:pPr>
            <a:r>
              <a:rPr lang="en-US" sz="1400" dirty="0">
                <a:solidFill>
                  <a:schemeClr val="bg1"/>
                </a:solidFill>
              </a:rPr>
              <a:t>Log in to the application using the credentials provided by your administrator.</a:t>
            </a:r>
          </a:p>
        </p:txBody>
      </p:sp>
      <p:sp>
        <p:nvSpPr>
          <p:cNvPr id="6" name="Rectangle 5">
            <a:extLst>
              <a:ext uri="{FF2B5EF4-FFF2-40B4-BE49-F238E27FC236}">
                <a16:creationId xmlns:a16="http://schemas.microsoft.com/office/drawing/2014/main" id="{5839D9A6-81A1-5FA3-D1D5-8E6D8E20623E}"/>
              </a:ext>
            </a:extLst>
          </p:cNvPr>
          <p:cNvSpPr/>
          <p:nvPr/>
        </p:nvSpPr>
        <p:spPr>
          <a:xfrm>
            <a:off x="6776786" y="1538761"/>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Factory Association OEM application is compatible only with Smartphones having Android V9.0 and above.</a:t>
            </a:r>
          </a:p>
        </p:txBody>
      </p:sp>
      <p:sp>
        <p:nvSpPr>
          <p:cNvPr id="7" name="TextBox 6">
            <a:extLst>
              <a:ext uri="{FF2B5EF4-FFF2-40B4-BE49-F238E27FC236}">
                <a16:creationId xmlns:a16="http://schemas.microsoft.com/office/drawing/2014/main" id="{9E93B107-A405-0EAB-E84A-2ADF124CAD0F}"/>
              </a:ext>
            </a:extLst>
          </p:cNvPr>
          <p:cNvSpPr txBox="1"/>
          <p:nvPr/>
        </p:nvSpPr>
        <p:spPr>
          <a:xfrm>
            <a:off x="6776785" y="4927716"/>
            <a:ext cx="4674869" cy="1169551"/>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r>
              <a:rPr lang="en-US" b="1" dirty="0"/>
              <a:t>Suggested Note</a:t>
            </a:r>
            <a:r>
              <a:rPr lang="en-US" dirty="0"/>
              <a:t>: Before installing every new version, Logout and delete the previous version.</a:t>
            </a:r>
          </a:p>
          <a:p>
            <a:endParaRPr lang="en-US" dirty="0"/>
          </a:p>
          <a:p>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Please ensure Bluetooth, mobile Wi-Fi, or Mobile Data are ON in the device.</a:t>
            </a:r>
            <a:endParaRPr lang="en-US" dirty="0">
              <a:solidFill>
                <a:srgbClr val="FFC000"/>
              </a:solidFill>
            </a:endParaRPr>
          </a:p>
        </p:txBody>
      </p:sp>
      <p:grpSp>
        <p:nvGrpSpPr>
          <p:cNvPr id="8" name="Group 7">
            <a:extLst>
              <a:ext uri="{FF2B5EF4-FFF2-40B4-BE49-F238E27FC236}">
                <a16:creationId xmlns:a16="http://schemas.microsoft.com/office/drawing/2014/main" id="{5DAF51D5-4CEA-FBC5-5BA8-834499614835}"/>
              </a:ext>
            </a:extLst>
          </p:cNvPr>
          <p:cNvGrpSpPr/>
          <p:nvPr/>
        </p:nvGrpSpPr>
        <p:grpSpPr>
          <a:xfrm>
            <a:off x="506177" y="1544024"/>
            <a:ext cx="6018447" cy="4404436"/>
            <a:chOff x="536659" y="1793876"/>
            <a:chExt cx="5591926" cy="1640019"/>
          </a:xfrm>
        </p:grpSpPr>
        <p:pic>
          <p:nvPicPr>
            <p:cNvPr id="9" name="Picture 8">
              <a:extLst>
                <a:ext uri="{FF2B5EF4-FFF2-40B4-BE49-F238E27FC236}">
                  <a16:creationId xmlns:a16="http://schemas.microsoft.com/office/drawing/2014/main" id="{E30657C0-8B82-F1CA-36FE-5A105A494CF6}"/>
                </a:ext>
              </a:extLst>
            </p:cNvPr>
            <p:cNvPicPr>
              <a:picLocks noChangeAspect="1"/>
            </p:cNvPicPr>
            <p:nvPr/>
          </p:nvPicPr>
          <p:blipFill>
            <a:blip r:embed="rId4"/>
            <a:srcRect/>
            <a:stretch/>
          </p:blipFill>
          <p:spPr>
            <a:xfrm>
              <a:off x="536659" y="1793876"/>
              <a:ext cx="5591926" cy="1640019"/>
            </a:xfrm>
            <a:prstGeom prst="rect">
              <a:avLst/>
            </a:prstGeom>
            <a:ln w="19050">
              <a:solidFill>
                <a:srgbClr val="002060"/>
              </a:solidFill>
            </a:ln>
          </p:spPr>
        </p:pic>
        <p:sp>
          <p:nvSpPr>
            <p:cNvPr id="12" name="Rectangle 11">
              <a:extLst>
                <a:ext uri="{FF2B5EF4-FFF2-40B4-BE49-F238E27FC236}">
                  <a16:creationId xmlns:a16="http://schemas.microsoft.com/office/drawing/2014/main" id="{ACDFF0D1-2ADF-9822-BB22-F32DAC56DAD5}"/>
                </a:ext>
              </a:extLst>
            </p:cNvPr>
            <p:cNvSpPr/>
            <p:nvPr/>
          </p:nvSpPr>
          <p:spPr>
            <a:xfrm>
              <a:off x="619170" y="2240397"/>
              <a:ext cx="4321750" cy="6213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89139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PERMISSION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26C622CD-D104-64A1-544F-A1D555A4CE22}"/>
              </a:ext>
            </a:extLst>
          </p:cNvPr>
          <p:cNvSpPr>
            <a:spLocks noGrp="1"/>
          </p:cNvSpPr>
          <p:nvPr>
            <p:ph idx="1"/>
          </p:nvPr>
        </p:nvSpPr>
        <p:spPr>
          <a:xfrm>
            <a:off x="413570" y="807720"/>
            <a:ext cx="11656510" cy="5898101"/>
          </a:xfrm>
        </p:spPr>
        <p:txBody>
          <a:bodyPr>
            <a:normAutofit/>
          </a:bodyPr>
          <a:lstStyle/>
          <a:p>
            <a:pPr marL="0" indent="0">
              <a:buNone/>
            </a:pPr>
            <a:r>
              <a:rPr lang="en-US" sz="1800" dirty="0">
                <a:solidFill>
                  <a:srgbClr val="002060"/>
                </a:solidFill>
              </a:rPr>
              <a:t>After initial installation and launch, the Application will ask for permission to access. </a:t>
            </a:r>
          </a:p>
          <a:p>
            <a:pPr marL="0" indent="0">
              <a:buNone/>
            </a:pPr>
            <a:r>
              <a:rPr lang="en-US" sz="1800" b="1" dirty="0">
                <a:solidFill>
                  <a:srgbClr val="002060"/>
                </a:solidFill>
              </a:rPr>
              <a:t>Choose Server</a:t>
            </a:r>
            <a:r>
              <a:rPr lang="en-US" sz="1800" dirty="0">
                <a:solidFill>
                  <a:srgbClr val="002060"/>
                </a:solidFill>
              </a:rPr>
              <a:t>: For CCH and CCEP the user can use the OEM Factory Europe server.</a:t>
            </a:r>
          </a:p>
        </p:txBody>
      </p:sp>
      <p:sp>
        <p:nvSpPr>
          <p:cNvPr id="4" name="TextBox 3">
            <a:extLst>
              <a:ext uri="{FF2B5EF4-FFF2-40B4-BE49-F238E27FC236}">
                <a16:creationId xmlns:a16="http://schemas.microsoft.com/office/drawing/2014/main" id="{A8863B46-28B9-6DAB-4A19-2C0705F87D0D}"/>
              </a:ext>
            </a:extLst>
          </p:cNvPr>
          <p:cNvSpPr txBox="1"/>
          <p:nvPr/>
        </p:nvSpPr>
        <p:spPr>
          <a:xfrm>
            <a:off x="6942667" y="3429000"/>
            <a:ext cx="4835763" cy="232108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a:p>
            <a:pPr marL="285750" indent="-285750">
              <a:lnSpc>
                <a:spcPct val="150000"/>
              </a:lnSpc>
              <a:buFont typeface="Wingdings" panose="05000000000000000000" pitchFamily="2" charset="2"/>
              <a:buChar char="§"/>
            </a:pPr>
            <a:r>
              <a:rPr lang="en-US" b="0" dirty="0">
                <a:latin typeface="Calibri (Body)"/>
              </a:rPr>
              <a:t>Same way Other Permissions like File and Media, Camera, Nearby Device need to Allow.</a:t>
            </a:r>
          </a:p>
        </p:txBody>
      </p:sp>
      <p:pic>
        <p:nvPicPr>
          <p:cNvPr id="5" name="Picture 4">
            <a:extLst>
              <a:ext uri="{FF2B5EF4-FFF2-40B4-BE49-F238E27FC236}">
                <a16:creationId xmlns:a16="http://schemas.microsoft.com/office/drawing/2014/main" id="{30991DCC-6116-6FDF-4B28-23DE18ACB1BE}"/>
              </a:ext>
            </a:extLst>
          </p:cNvPr>
          <p:cNvPicPr>
            <a:picLocks/>
          </p:cNvPicPr>
          <p:nvPr/>
        </p:nvPicPr>
        <p:blipFill>
          <a:blip r:embed="rId4"/>
          <a:srcRect/>
          <a:stretch/>
        </p:blipFill>
        <p:spPr>
          <a:xfrm>
            <a:off x="3884480" y="1674852"/>
            <a:ext cx="1971026" cy="4375428"/>
          </a:xfrm>
          <a:prstGeom prst="rect">
            <a:avLst/>
          </a:prstGeom>
          <a:ln w="19050">
            <a:solidFill>
              <a:srgbClr val="002060"/>
            </a:solidFill>
          </a:ln>
        </p:spPr>
      </p:pic>
      <p:sp>
        <p:nvSpPr>
          <p:cNvPr id="7" name="TextBox 6">
            <a:extLst>
              <a:ext uri="{FF2B5EF4-FFF2-40B4-BE49-F238E27FC236}">
                <a16:creationId xmlns:a16="http://schemas.microsoft.com/office/drawing/2014/main" id="{A8BAEC27-4ACB-EDAD-8692-85F28841B9FA}"/>
              </a:ext>
            </a:extLst>
          </p:cNvPr>
          <p:cNvSpPr txBox="1"/>
          <p:nvPr/>
        </p:nvSpPr>
        <p:spPr>
          <a:xfrm>
            <a:off x="6942667" y="2027251"/>
            <a:ext cx="4835763" cy="7052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Camera Permission, File and Media Permission, Location Permission, Nearby Device Permission Need to Allow.</a:t>
            </a:r>
          </a:p>
        </p:txBody>
      </p:sp>
      <p:grpSp>
        <p:nvGrpSpPr>
          <p:cNvPr id="9" name="Group 8">
            <a:extLst>
              <a:ext uri="{FF2B5EF4-FFF2-40B4-BE49-F238E27FC236}">
                <a16:creationId xmlns:a16="http://schemas.microsoft.com/office/drawing/2014/main" id="{6290FA96-2BB2-9E9A-1152-AD452DF224FF}"/>
              </a:ext>
            </a:extLst>
          </p:cNvPr>
          <p:cNvGrpSpPr/>
          <p:nvPr/>
        </p:nvGrpSpPr>
        <p:grpSpPr>
          <a:xfrm>
            <a:off x="768681" y="1674852"/>
            <a:ext cx="1971026" cy="4375428"/>
            <a:chOff x="768681" y="1674852"/>
            <a:chExt cx="1971026" cy="4375428"/>
          </a:xfrm>
        </p:grpSpPr>
        <p:pic>
          <p:nvPicPr>
            <p:cNvPr id="6" name="Picture 5">
              <a:extLst>
                <a:ext uri="{FF2B5EF4-FFF2-40B4-BE49-F238E27FC236}">
                  <a16:creationId xmlns:a16="http://schemas.microsoft.com/office/drawing/2014/main" id="{3BF0E4FF-0325-D555-273E-71D8A326E997}"/>
                </a:ext>
              </a:extLst>
            </p:cNvPr>
            <p:cNvPicPr>
              <a:picLocks/>
            </p:cNvPicPr>
            <p:nvPr/>
          </p:nvPicPr>
          <p:blipFill>
            <a:blip r:embed="rId5"/>
            <a:srcRect/>
            <a:stretch/>
          </p:blipFill>
          <p:spPr>
            <a:xfrm>
              <a:off x="768681" y="1674852"/>
              <a:ext cx="1971026" cy="4375428"/>
            </a:xfrm>
            <a:prstGeom prst="rect">
              <a:avLst/>
            </a:prstGeom>
            <a:ln w="19050">
              <a:solidFill>
                <a:srgbClr val="002060"/>
              </a:solidFill>
            </a:ln>
          </p:spPr>
        </p:pic>
        <p:sp>
          <p:nvSpPr>
            <p:cNvPr id="8" name="Rectangle 7">
              <a:extLst>
                <a:ext uri="{FF2B5EF4-FFF2-40B4-BE49-F238E27FC236}">
                  <a16:creationId xmlns:a16="http://schemas.microsoft.com/office/drawing/2014/main" id="{0BD2CD08-D4FA-006C-831F-FE3C22A31A0B}"/>
                </a:ext>
              </a:extLst>
            </p:cNvPr>
            <p:cNvSpPr/>
            <p:nvPr/>
          </p:nvSpPr>
          <p:spPr>
            <a:xfrm>
              <a:off x="2250831" y="4250453"/>
              <a:ext cx="271305" cy="25120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2" name="Rectangle 11">
            <a:extLst>
              <a:ext uri="{FF2B5EF4-FFF2-40B4-BE49-F238E27FC236}">
                <a16:creationId xmlns:a16="http://schemas.microsoft.com/office/drawing/2014/main" id="{A75289D4-4C69-1F46-8D43-699D628C3952}"/>
              </a:ext>
            </a:extLst>
          </p:cNvPr>
          <p:cNvSpPr/>
          <p:nvPr/>
        </p:nvSpPr>
        <p:spPr>
          <a:xfrm>
            <a:off x="3970774" y="3641196"/>
            <a:ext cx="1786931" cy="120210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07886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LOGIN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5EFC1646-51DC-332B-631C-C250B545208A}"/>
              </a:ext>
            </a:extLst>
          </p:cNvPr>
          <p:cNvSpPr>
            <a:spLocks noGrp="1"/>
          </p:cNvSpPr>
          <p:nvPr>
            <p:ph idx="1"/>
          </p:nvPr>
        </p:nvSpPr>
        <p:spPr>
          <a:xfrm>
            <a:off x="368711" y="926811"/>
            <a:ext cx="11335609" cy="5077750"/>
          </a:xfrm>
        </p:spPr>
        <p:txBody>
          <a:bodyPr>
            <a:noAutofit/>
          </a:bodyPr>
          <a:lstStyle/>
          <a:p>
            <a:pPr marL="0" indent="0" algn="just">
              <a:buNone/>
            </a:pPr>
            <a:r>
              <a:rPr lang="en-US" sz="1800" dirty="0">
                <a:solidFill>
                  <a:srgbClr val="002060"/>
                </a:solidFill>
              </a:rPr>
              <a:t>After installing the Factory Association OEM Application, open it and user will be redirected to the Login Page. Choose a server from the list and log in with valid credentials.</a:t>
            </a:r>
            <a:endParaRPr lang="en-MY" sz="1800" dirty="0"/>
          </a:p>
        </p:txBody>
      </p:sp>
      <p:pic>
        <p:nvPicPr>
          <p:cNvPr id="5" name="Picture 4" descr="A screenshot of a login screen&#10;&#10;Description automatically generated">
            <a:extLst>
              <a:ext uri="{FF2B5EF4-FFF2-40B4-BE49-F238E27FC236}">
                <a16:creationId xmlns:a16="http://schemas.microsoft.com/office/drawing/2014/main" id="{EA4056FA-22DD-4B3C-7E3F-38EE16DB1D96}"/>
              </a:ext>
            </a:extLst>
          </p:cNvPr>
          <p:cNvPicPr>
            <a:picLocks/>
          </p:cNvPicPr>
          <p:nvPr/>
        </p:nvPicPr>
        <p:blipFill>
          <a:blip r:embed="rId4"/>
          <a:srcRect/>
          <a:stretch/>
        </p:blipFill>
        <p:spPr>
          <a:xfrm>
            <a:off x="1374982" y="1580263"/>
            <a:ext cx="1969913" cy="4372958"/>
          </a:xfrm>
          <a:prstGeom prst="rect">
            <a:avLst/>
          </a:prstGeom>
          <a:ln w="19050">
            <a:solidFill>
              <a:srgbClr val="002060"/>
            </a:solidFill>
          </a:ln>
        </p:spPr>
      </p:pic>
      <p:graphicFrame>
        <p:nvGraphicFramePr>
          <p:cNvPr id="13" name="TextBox 3">
            <a:extLst>
              <a:ext uri="{FF2B5EF4-FFF2-40B4-BE49-F238E27FC236}">
                <a16:creationId xmlns:a16="http://schemas.microsoft.com/office/drawing/2014/main" id="{F93B0E19-32C5-A9BE-20A0-940980B08FC6}"/>
              </a:ext>
            </a:extLst>
          </p:cNvPr>
          <p:cNvGraphicFramePr/>
          <p:nvPr>
            <p:extLst>
              <p:ext uri="{D42A27DB-BD31-4B8C-83A1-F6EECF244321}">
                <p14:modId xmlns:p14="http://schemas.microsoft.com/office/powerpoint/2010/main" val="697158343"/>
              </p:ext>
            </p:extLst>
          </p:nvPr>
        </p:nvGraphicFramePr>
        <p:xfrm>
          <a:off x="4825814" y="1989574"/>
          <a:ext cx="6408243" cy="35331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0773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C17192A3-D62C-132E-CD3E-32B400D15583}"/>
              </a:ext>
            </a:extLst>
          </p:cNvPr>
          <p:cNvSpPr>
            <a:spLocks noGrp="1"/>
          </p:cNvSpPr>
          <p:nvPr>
            <p:ph idx="1"/>
          </p:nvPr>
        </p:nvSpPr>
        <p:spPr>
          <a:xfrm>
            <a:off x="558507" y="1398229"/>
            <a:ext cx="6989479" cy="4061541"/>
          </a:xfrm>
        </p:spPr>
        <p:txBody>
          <a:bodyPr>
            <a:noAutofit/>
          </a:bodyPr>
          <a:lstStyle/>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Default OEM Factory Europe Server shows, depending on the Client and Factory user should choose a different option,</a:t>
            </a:r>
          </a:p>
          <a:p>
            <a:pPr lvl="0" algn="just">
              <a:buFont typeface="Wingdings" panose="05000000000000000000" pitchFamily="2" charset="2"/>
              <a:buChar char="ü"/>
            </a:pPr>
            <a:endPar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lvl="1" algn="just">
              <a:buClr>
                <a:srgbClr val="002060"/>
              </a:buClr>
              <a:buFont typeface="Wingdings" panose="05000000000000000000" pitchFamily="2" charset="2"/>
              <a:buChar char="§"/>
            </a:pPr>
            <a:r>
              <a:rPr lang="en-US" sz="1600" dirty="0">
                <a:solidFill>
                  <a:srgbClr val="002060"/>
                </a:solidFill>
                <a:latin typeface="Calibri" panose="020F0502020204030204" pitchFamily="34" charset="0"/>
                <a:cs typeface="Calibri" panose="020F0502020204030204" pitchFamily="34" charset="0"/>
              </a:rPr>
              <a:t>For CCH and CCEP the user can use the OEM Factory Europe server.</a:t>
            </a:r>
          </a:p>
          <a:p>
            <a:pPr marL="0" lvl="0" indent="0" algn="just">
              <a:buNone/>
            </a:pPr>
            <a:b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change the language, tap on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Change Language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use can choose the language. Currently, there is English language support available.</a:t>
            </a:r>
          </a:p>
          <a:p>
            <a:pPr lvl="0" algn="just">
              <a:buFont typeface="Wingdings" panose="05000000000000000000" pitchFamily="2" charset="2"/>
              <a:buChar char="ü"/>
            </a:pPr>
            <a:endParaRPr lang="en-US" sz="1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buFont typeface="Wingdings" panose="05000000000000000000" pitchFamily="2" charset="2"/>
              <a:buChar char="ü"/>
            </a:pPr>
            <a:r>
              <a:rPr lang="bg-BG" sz="1800" dirty="0">
                <a:solidFill>
                  <a:srgbClr val="002060"/>
                </a:solidFill>
                <a:latin typeface="Calibri" panose="020F0502020204030204" pitchFamily="34" charset="0"/>
                <a:cs typeface="Calibri" panose="020F0502020204030204" pitchFamily="34" charset="0"/>
              </a:rPr>
              <a:t>Depending on the Android Version </a:t>
            </a:r>
            <a:r>
              <a:rPr lang="en-IN" sz="1800" dirty="0">
                <a:solidFill>
                  <a:srgbClr val="002060"/>
                </a:solidFill>
                <a:latin typeface="Calibri" panose="020F0502020204030204" pitchFamily="34" charset="0"/>
                <a:cs typeface="Calibri" panose="020F0502020204030204" pitchFamily="34" charset="0"/>
              </a:rPr>
              <a:t>user</a:t>
            </a:r>
            <a:r>
              <a:rPr lang="bg-BG" sz="1800" dirty="0">
                <a:solidFill>
                  <a:srgbClr val="002060"/>
                </a:solidFill>
                <a:latin typeface="Calibri" panose="020F0502020204030204" pitchFamily="34" charset="0"/>
                <a:cs typeface="Calibri" panose="020F0502020204030204" pitchFamily="34" charset="0"/>
              </a:rPr>
              <a:t> may get several different prompts to confirm access to the camera, Bluetooth (location services), Storage, etc. </a:t>
            </a:r>
            <a:endParaRPr lang="en-IN" sz="1800" dirty="0">
              <a:solidFill>
                <a:srgbClr val="002060"/>
              </a:solidFill>
              <a:latin typeface="Calibri" panose="020F0502020204030204" pitchFamily="34" charset="0"/>
              <a:cs typeface="Calibri" panose="020F0502020204030204" pitchFamily="34" charset="0"/>
            </a:endParaRPr>
          </a:p>
          <a:p>
            <a:pPr lvl="0" algn="just">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4" name="Picture 3">
            <a:extLst>
              <a:ext uri="{FF2B5EF4-FFF2-40B4-BE49-F238E27FC236}">
                <a16:creationId xmlns:a16="http://schemas.microsoft.com/office/drawing/2014/main" id="{47ADDC46-1636-DE3E-31C8-B6B6D2F70107}"/>
              </a:ext>
            </a:extLst>
          </p:cNvPr>
          <p:cNvPicPr>
            <a:picLocks/>
          </p:cNvPicPr>
          <p:nvPr/>
        </p:nvPicPr>
        <p:blipFill>
          <a:blip r:embed="rId4"/>
          <a:srcRect/>
          <a:stretch/>
        </p:blipFill>
        <p:spPr>
          <a:xfrm>
            <a:off x="8839887" y="757647"/>
            <a:ext cx="2270400" cy="5040000"/>
          </a:xfrm>
          <a:prstGeom prst="rect">
            <a:avLst/>
          </a:prstGeom>
          <a:ln w="19050">
            <a:solidFill>
              <a:srgbClr val="002060"/>
            </a:solidFill>
          </a:ln>
        </p:spPr>
      </p:pic>
    </p:spTree>
    <p:extLst>
      <p:ext uri="{BB962C8B-B14F-4D97-AF65-F5344CB8AC3E}">
        <p14:creationId xmlns:p14="http://schemas.microsoft.com/office/powerpoint/2010/main" val="239119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5" name="Picture 4">
            <a:extLst>
              <a:ext uri="{FF2B5EF4-FFF2-40B4-BE49-F238E27FC236}">
                <a16:creationId xmlns:a16="http://schemas.microsoft.com/office/drawing/2014/main" id="{EA43F3C5-956F-269B-9C5E-7C38DA7A6EE7}"/>
              </a:ext>
            </a:extLst>
          </p:cNvPr>
          <p:cNvPicPr>
            <a:picLocks/>
          </p:cNvPicPr>
          <p:nvPr/>
        </p:nvPicPr>
        <p:blipFill>
          <a:blip r:embed="rId4"/>
          <a:srcRect/>
          <a:stretch/>
        </p:blipFill>
        <p:spPr>
          <a:xfrm>
            <a:off x="751454" y="1560079"/>
            <a:ext cx="1968359" cy="4369508"/>
          </a:xfrm>
          <a:prstGeom prst="rect">
            <a:avLst/>
          </a:prstGeom>
          <a:ln w="19050">
            <a:solidFill>
              <a:srgbClr val="002060"/>
            </a:solidFill>
          </a:ln>
        </p:spPr>
      </p:pic>
      <p:pic>
        <p:nvPicPr>
          <p:cNvPr id="6" name="Picture 5">
            <a:extLst>
              <a:ext uri="{FF2B5EF4-FFF2-40B4-BE49-F238E27FC236}">
                <a16:creationId xmlns:a16="http://schemas.microsoft.com/office/drawing/2014/main" id="{BC4255F9-D339-8283-353A-0C6CAE9C9E5A}"/>
              </a:ext>
            </a:extLst>
          </p:cNvPr>
          <p:cNvPicPr>
            <a:picLocks/>
          </p:cNvPicPr>
          <p:nvPr/>
        </p:nvPicPr>
        <p:blipFill>
          <a:blip r:embed="rId5"/>
          <a:srcRect/>
          <a:stretch/>
        </p:blipFill>
        <p:spPr>
          <a:xfrm>
            <a:off x="3506292" y="1558852"/>
            <a:ext cx="1968359" cy="4369508"/>
          </a:xfrm>
          <a:prstGeom prst="rect">
            <a:avLst/>
          </a:prstGeom>
          <a:ln w="19050">
            <a:solidFill>
              <a:srgbClr val="002060"/>
            </a:solidFill>
          </a:ln>
        </p:spPr>
      </p:pic>
      <p:pic>
        <p:nvPicPr>
          <p:cNvPr id="7" name="Picture 6">
            <a:extLst>
              <a:ext uri="{FF2B5EF4-FFF2-40B4-BE49-F238E27FC236}">
                <a16:creationId xmlns:a16="http://schemas.microsoft.com/office/drawing/2014/main" id="{8553B829-0FDF-C2F5-1DF4-94A5E15E2672}"/>
              </a:ext>
            </a:extLst>
          </p:cNvPr>
          <p:cNvPicPr>
            <a:picLocks/>
          </p:cNvPicPr>
          <p:nvPr/>
        </p:nvPicPr>
        <p:blipFill>
          <a:blip r:embed="rId6"/>
          <a:srcRect/>
          <a:stretch/>
        </p:blipFill>
        <p:spPr>
          <a:xfrm>
            <a:off x="6261130" y="1558852"/>
            <a:ext cx="1968359" cy="4369508"/>
          </a:xfrm>
          <a:prstGeom prst="rect">
            <a:avLst/>
          </a:prstGeom>
          <a:ln w="19050">
            <a:solidFill>
              <a:srgbClr val="002060"/>
            </a:solidFill>
          </a:ln>
        </p:spPr>
      </p:pic>
      <p:sp>
        <p:nvSpPr>
          <p:cNvPr id="8" name="TextBox 7">
            <a:extLst>
              <a:ext uri="{FF2B5EF4-FFF2-40B4-BE49-F238E27FC236}">
                <a16:creationId xmlns:a16="http://schemas.microsoft.com/office/drawing/2014/main" id="{EC546A26-1D78-1EE2-9DDC-C811DDE67F63}"/>
              </a:ext>
            </a:extLst>
          </p:cNvPr>
          <p:cNvSpPr txBox="1"/>
          <p:nvPr/>
        </p:nvSpPr>
        <p:spPr>
          <a:xfrm>
            <a:off x="586324" y="650764"/>
            <a:ext cx="11019352" cy="646331"/>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please be advised that the application will need some time to download data from the cloud.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9" name="TextBox 8">
            <a:extLst>
              <a:ext uri="{FF2B5EF4-FFF2-40B4-BE49-F238E27FC236}">
                <a16:creationId xmlns:a16="http://schemas.microsoft.com/office/drawing/2014/main" id="{488ED844-6766-6117-EA0C-F1599ACB88FC}"/>
              </a:ext>
            </a:extLst>
          </p:cNvPr>
          <p:cNvSpPr txBox="1"/>
          <p:nvPr/>
        </p:nvSpPr>
        <p:spPr>
          <a:xfrm>
            <a:off x="8837474" y="3232318"/>
            <a:ext cx="2768202" cy="1723549"/>
          </a:xfrm>
          <a:prstGeom prst="rect">
            <a:avLst/>
          </a:prstGeom>
          <a:solidFill>
            <a:srgbClr val="002060"/>
          </a:solidFill>
        </p:spPr>
        <p:txBody>
          <a:bodyPr wrap="square">
            <a:spAutoFit/>
          </a:bodyPr>
          <a:lstStyle/>
          <a:p>
            <a:pPr lvl="0" algn="just"/>
            <a:endParaRPr lang="en-IN" sz="1600" dirty="0">
              <a:solidFill>
                <a:schemeClr val="bg1"/>
              </a:solidFill>
              <a:latin typeface="Calibri" panose="020F0502020204030204" pitchFamily="34" charset="0"/>
              <a:ea typeface="Times New Roman" panose="02020603050405020304" pitchFamily="18" charset="0"/>
              <a:cs typeface="Shruti" panose="020B0502040204020203" pitchFamily="34" charset="0"/>
            </a:endParaRPr>
          </a:p>
          <a:p>
            <a:pPr lvl="0" algn="just"/>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Internet connectivity is required during login otherwise login will fail, and the application will not work.</a:t>
            </a:r>
            <a:endParaRPr lang="en-IN" sz="16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352182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41097"/>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SELECT BOTTLER/CLIENT</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FA0F2D2-6F00-D00C-6EA5-CA16C87CF14F}"/>
              </a:ext>
            </a:extLst>
          </p:cNvPr>
          <p:cNvSpPr txBox="1"/>
          <p:nvPr/>
        </p:nvSpPr>
        <p:spPr>
          <a:xfrm>
            <a:off x="4763729" y="3075057"/>
            <a:ext cx="6428437" cy="7078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Users must choose the bottler/client whom they are doing the smart device association for.</a:t>
            </a:r>
          </a:p>
        </p:txBody>
      </p:sp>
      <p:pic>
        <p:nvPicPr>
          <p:cNvPr id="4" name="Picture 3">
            <a:extLst>
              <a:ext uri="{FF2B5EF4-FFF2-40B4-BE49-F238E27FC236}">
                <a16:creationId xmlns:a16="http://schemas.microsoft.com/office/drawing/2014/main" id="{79032557-2955-9211-05FF-723E5929A042}"/>
              </a:ext>
            </a:extLst>
          </p:cNvPr>
          <p:cNvPicPr>
            <a:picLocks/>
          </p:cNvPicPr>
          <p:nvPr/>
        </p:nvPicPr>
        <p:blipFill>
          <a:blip r:embed="rId4"/>
          <a:srcRect/>
          <a:stretch/>
        </p:blipFill>
        <p:spPr>
          <a:xfrm>
            <a:off x="1077327" y="1284764"/>
            <a:ext cx="2030340" cy="4507099"/>
          </a:xfrm>
          <a:prstGeom prst="rect">
            <a:avLst/>
          </a:prstGeom>
          <a:ln w="19050">
            <a:solidFill>
              <a:srgbClr val="002060"/>
            </a:solidFill>
          </a:ln>
        </p:spPr>
      </p:pic>
    </p:spTree>
    <p:extLst>
      <p:ext uri="{BB962C8B-B14F-4D97-AF65-F5344CB8AC3E}">
        <p14:creationId xmlns:p14="http://schemas.microsoft.com/office/powerpoint/2010/main" val="3213089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04DFF1F25ED48B9E80BFA4FD66741" ma:contentTypeVersion="12" ma:contentTypeDescription="Create a new document." ma:contentTypeScope="" ma:versionID="209c0d732e39fb2cf3b91b3936b31e66">
  <xsd:schema xmlns:xsd="http://www.w3.org/2001/XMLSchema" xmlns:xs="http://www.w3.org/2001/XMLSchema" xmlns:p="http://schemas.microsoft.com/office/2006/metadata/properties" xmlns:ns2="d724edb9-8d3e-4105-ad54-4e2ccdd3f835" xmlns:ns3="9dd31086-dd12-4376-98e7-c80aa273c69c" targetNamespace="http://schemas.microsoft.com/office/2006/metadata/properties" ma:root="true" ma:fieldsID="db7e1495d9c51ae4af41392650fa1e12" ns2:_="" ns3:_="">
    <xsd:import namespace="d724edb9-8d3e-4105-ad54-4e2ccdd3f835"/>
    <xsd:import namespace="9dd31086-dd12-4376-98e7-c80aa273c69c"/>
    <xsd:element name="properties">
      <xsd:complexType>
        <xsd:sequence>
          <xsd:element name="documentManagement">
            <xsd:complexType>
              <xsd:all>
                <xsd:element ref="ns2:MediaServiceMetadata" minOccurs="0"/>
                <xsd:element ref="ns2:MediaServiceFastMetadata" minOccurs="0"/>
                <xsd:element ref="ns2:MediaLengthInSeconds" minOccurs="0"/>
                <xsd:element ref="ns2:Comments" minOccurs="0"/>
                <xsd:element ref="ns2:MediaServiceDateTaken" minOccurs="0"/>
                <xsd:element ref="ns2:MediaServiceLocation"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4edb9-8d3e-4105-ad54-4e2ccdd3f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Comments" ma:index="11" nillable="true" ma:displayName="Comments" ma:format="Dropdown" ma:internalName="Comments">
      <xsd:simpleType>
        <xsd:restriction base="dms:Text">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d31086-dd12-4376-98e7-c80aa273c6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d724edb9-8d3e-4105-ad54-4e2ccdd3f835" xsi:nil="true"/>
  </documentManagement>
</p:properties>
</file>

<file path=customXml/itemProps1.xml><?xml version="1.0" encoding="utf-8"?>
<ds:datastoreItem xmlns:ds="http://schemas.openxmlformats.org/officeDocument/2006/customXml" ds:itemID="{A93E9AC2-AB93-431E-BC97-1DD52A94440C}"/>
</file>

<file path=customXml/itemProps2.xml><?xml version="1.0" encoding="utf-8"?>
<ds:datastoreItem xmlns:ds="http://schemas.openxmlformats.org/officeDocument/2006/customXml" ds:itemID="{0CCC1DBD-EA30-4478-AC0B-7596D00E37F5}"/>
</file>

<file path=customXml/itemProps3.xml><?xml version="1.0" encoding="utf-8"?>
<ds:datastoreItem xmlns:ds="http://schemas.openxmlformats.org/officeDocument/2006/customXml" ds:itemID="{EA445CCE-4F86-4D14-AA8C-00A3E9CC499E}"/>
</file>

<file path=docProps/app.xml><?xml version="1.0" encoding="utf-8"?>
<Properties xmlns="http://schemas.openxmlformats.org/officeDocument/2006/extended-properties" xmlns:vt="http://schemas.openxmlformats.org/officeDocument/2006/docPropsVTypes">
  <TotalTime>25340</TotalTime>
  <Words>2019</Words>
  <Application>Microsoft Office PowerPoint</Application>
  <PresentationFormat>Widescreen</PresentationFormat>
  <Paragraphs>244</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Avenir Black</vt:lpstr>
      <vt:lpstr>Avenir Book</vt:lpstr>
      <vt:lpstr>Calibri</vt:lpstr>
      <vt:lpstr>Calibri (Body)</vt:lpstr>
      <vt:lpstr>Calibri Light</vt:lpstr>
      <vt:lpstr>Wingdings</vt:lpstr>
      <vt:lpstr>Office Theme</vt:lpstr>
      <vt:lpstr>FACTORY ASSOCIATION</vt:lpstr>
      <vt:lpstr>APPLICATION FEATURES</vt:lpstr>
      <vt:lpstr>MINIMUM REQUIREMENTS FOR THE PHONES</vt:lpstr>
      <vt:lpstr>APPLICATION INSTALLATION</vt:lpstr>
      <vt:lpstr>APPLICATION PERMISSION</vt:lpstr>
      <vt:lpstr>LOGIN</vt:lpstr>
      <vt:lpstr>PowerPoint Presentation</vt:lpstr>
      <vt:lpstr>PowerPoint Presentation</vt:lpstr>
      <vt:lpstr>ASSOCIATION – SELECT BOTTLER/CLIENT</vt:lpstr>
      <vt:lpstr>ASSOCIATION – CHOOSE BATCH SIZE</vt:lpstr>
      <vt:lpstr>ASSOCIATION – SELECT THE MANUFACTURE</vt:lpstr>
      <vt:lpstr>ASSOCIATION – SELECT SMART DEVICE TYPE</vt:lpstr>
      <vt:lpstr>ASSOCIATION – SCAN COOLER SN</vt:lpstr>
      <vt:lpstr>ASSOCIATION – SCAN SMART DEVICE SN</vt:lpstr>
      <vt:lpstr>ASSOCIATION – SMART DEVICE CONFIGURATION SETTING UP</vt:lpstr>
      <vt:lpstr>LOGS – UPLOAD ASSOCIATION DATA</vt:lpstr>
      <vt:lpstr>LOGS – SUCCESS ASSOCIATION INFO</vt:lpstr>
      <vt:lpstr>LOGS – FAILURE ASSOCIATION INFO</vt:lpstr>
      <vt:lpstr>LOGS – ASSOCIATION OVERVIEW</vt:lpstr>
      <vt:lpstr>MESSAGES – OK/Success Messages</vt:lpstr>
      <vt:lpstr>MESSAGES – ALERTS Messages</vt:lpstr>
      <vt:lpstr>MESSAGES – ERROR Messages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Akash Panchal</cp:lastModifiedBy>
  <cp:revision>181</cp:revision>
  <dcterms:created xsi:type="dcterms:W3CDTF">2022-11-22T17:00:46Z</dcterms:created>
  <dcterms:modified xsi:type="dcterms:W3CDTF">2024-03-07T06:17:06Z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0x01010009D04DFF1F25ED48B9E80BFA4FD66741</vt:lpwstr>
  </property>
</Properties>
</file>